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90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90727" y="320040"/>
            <a:ext cx="8412480" cy="125882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962" y="177749"/>
            <a:ext cx="8220075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0200" y="2890995"/>
            <a:ext cx="5997575" cy="307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12" Type="http://schemas.openxmlformats.org/officeDocument/2006/relationships/image" Target="../media/image58.png"/><Relationship Id="rId17" Type="http://schemas.openxmlformats.org/officeDocument/2006/relationships/image" Target="../media/image63.png"/><Relationship Id="rId2" Type="http://schemas.openxmlformats.org/officeDocument/2006/relationships/image" Target="../media/image24.png"/><Relationship Id="rId16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11" Type="http://schemas.openxmlformats.org/officeDocument/2006/relationships/image" Target="../media/image57.png"/><Relationship Id="rId5" Type="http://schemas.openxmlformats.org/officeDocument/2006/relationships/image" Target="../media/image51.png"/><Relationship Id="rId15" Type="http://schemas.openxmlformats.org/officeDocument/2006/relationships/image" Target="../media/image61.png"/><Relationship Id="rId10" Type="http://schemas.openxmlformats.org/officeDocument/2006/relationships/image" Target="../media/image56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Relationship Id="rId14" Type="http://schemas.openxmlformats.org/officeDocument/2006/relationships/image" Target="../media/image6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18" Type="http://schemas.openxmlformats.org/officeDocument/2006/relationships/image" Target="../media/image40.png"/><Relationship Id="rId26" Type="http://schemas.openxmlformats.org/officeDocument/2006/relationships/image" Target="../media/image48.png"/><Relationship Id="rId3" Type="http://schemas.openxmlformats.org/officeDocument/2006/relationships/image" Target="../media/image25.png"/><Relationship Id="rId21" Type="http://schemas.openxmlformats.org/officeDocument/2006/relationships/image" Target="../media/image43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5" Type="http://schemas.openxmlformats.org/officeDocument/2006/relationships/image" Target="../media/image47.png"/><Relationship Id="rId2" Type="http://schemas.openxmlformats.org/officeDocument/2006/relationships/image" Target="../media/image24.png"/><Relationship Id="rId16" Type="http://schemas.openxmlformats.org/officeDocument/2006/relationships/image" Target="../media/image38.png"/><Relationship Id="rId20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24" Type="http://schemas.openxmlformats.org/officeDocument/2006/relationships/image" Target="../media/image46.png"/><Relationship Id="rId5" Type="http://schemas.openxmlformats.org/officeDocument/2006/relationships/image" Target="../media/image27.png"/><Relationship Id="rId15" Type="http://schemas.openxmlformats.org/officeDocument/2006/relationships/image" Target="../media/image37.png"/><Relationship Id="rId23" Type="http://schemas.openxmlformats.org/officeDocument/2006/relationships/image" Target="../media/image45.png"/><Relationship Id="rId10" Type="http://schemas.openxmlformats.org/officeDocument/2006/relationships/image" Target="../media/image32.png"/><Relationship Id="rId19" Type="http://schemas.openxmlformats.org/officeDocument/2006/relationships/image" Target="../media/image41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Relationship Id="rId22" Type="http://schemas.openxmlformats.org/officeDocument/2006/relationships/image" Target="../media/image4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2251" y="377952"/>
            <a:ext cx="7866888" cy="1563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44424" y="614172"/>
            <a:ext cx="8412480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9546" y="404622"/>
            <a:ext cx="7772400" cy="14700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9546" y="404622"/>
            <a:ext cx="7772400" cy="104451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363855" rIns="0" bIns="0" rtlCol="0">
            <a:spAutoFit/>
          </a:bodyPr>
          <a:lstStyle/>
          <a:p>
            <a:pPr marL="183515">
              <a:lnSpc>
                <a:spcPct val="100000"/>
              </a:lnSpc>
              <a:spcBef>
                <a:spcPts val="2865"/>
              </a:spcBef>
            </a:pPr>
            <a:r>
              <a:rPr lang="en-US" spc="-15" dirty="0" smtClean="0"/>
              <a:t>Lecture Seven(Spherical Mirrors)</a:t>
            </a:r>
            <a:endParaRPr spc="-20" dirty="0"/>
          </a:p>
        </p:txBody>
      </p:sp>
      <p:sp>
        <p:nvSpPr>
          <p:cNvPr id="6" name="object 6"/>
          <p:cNvSpPr txBox="1"/>
          <p:nvPr/>
        </p:nvSpPr>
        <p:spPr>
          <a:xfrm>
            <a:off x="1564639" y="2836011"/>
            <a:ext cx="6087745" cy="2269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27430" marR="1022350" algn="ctr">
              <a:lnSpc>
                <a:spcPct val="120000"/>
              </a:lnSpc>
              <a:spcBef>
                <a:spcPts val="100"/>
              </a:spcBef>
            </a:pPr>
            <a:r>
              <a:rPr sz="3200" spc="-114" dirty="0">
                <a:latin typeface="Calibri"/>
                <a:cs typeface="Calibri"/>
              </a:rPr>
              <a:t>Dr. </a:t>
            </a:r>
            <a:r>
              <a:rPr sz="3200" spc="-5" dirty="0">
                <a:latin typeface="Calibri"/>
                <a:cs typeface="Calibri"/>
              </a:rPr>
              <a:t>Sabah </a:t>
            </a:r>
            <a:r>
              <a:rPr sz="3200" spc="-10" dirty="0">
                <a:latin typeface="Calibri"/>
                <a:cs typeface="Calibri"/>
              </a:rPr>
              <a:t>Ibrahim </a:t>
            </a:r>
            <a:r>
              <a:rPr sz="3200" spc="-5" dirty="0">
                <a:latin typeface="Calibri"/>
                <a:cs typeface="Calibri"/>
              </a:rPr>
              <a:t>Abbas  </a:t>
            </a:r>
            <a:r>
              <a:rPr sz="3200" spc="-10" dirty="0">
                <a:latin typeface="Calibri"/>
                <a:cs typeface="Calibri"/>
              </a:rPr>
              <a:t>Al-Karkh</a:t>
            </a:r>
            <a:r>
              <a:rPr sz="3200" spc="-15" dirty="0">
                <a:latin typeface="Calibri"/>
                <a:cs typeface="Calibri"/>
              </a:rPr>
              <a:t> University</a:t>
            </a:r>
            <a:endParaRPr sz="32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770"/>
              </a:spcBef>
              <a:tabLst>
                <a:tab pos="1358265" algn="l"/>
              </a:tabLst>
            </a:pPr>
            <a:r>
              <a:rPr sz="3200" spc="-10" dirty="0">
                <a:latin typeface="Calibri"/>
                <a:cs typeface="Calibri"/>
              </a:rPr>
              <a:t>college	</a:t>
            </a:r>
            <a:r>
              <a:rPr sz="3200" spc="-5" dirty="0">
                <a:latin typeface="Calibri"/>
                <a:cs typeface="Calibri"/>
              </a:rPr>
              <a:t>of Sciences –Medical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physics  </a:t>
            </a:r>
            <a:r>
              <a:rPr sz="3200" spc="-10" dirty="0">
                <a:latin typeface="Calibri"/>
                <a:cs typeface="Calibri"/>
              </a:rPr>
              <a:t>department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4" name="object 4"/>
          <p:cNvSpPr txBox="1"/>
          <p:nvPr/>
        </p:nvSpPr>
        <p:spPr>
          <a:xfrm>
            <a:off x="824312" y="1756018"/>
            <a:ext cx="518668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60350" indent="-247650">
              <a:lnSpc>
                <a:spcPct val="100000"/>
              </a:lnSpc>
              <a:spcBef>
                <a:spcPts val="135"/>
              </a:spcBef>
              <a:buFont typeface="Wingdings"/>
              <a:buChar char=""/>
              <a:tabLst>
                <a:tab pos="260985" algn="l"/>
              </a:tabLst>
            </a:pPr>
            <a:r>
              <a:rPr sz="1500" b="1" u="heavy" spc="2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500" b="1" u="heavy" spc="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500" b="1" u="heavy" spc="1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lateral</a:t>
            </a:r>
            <a:r>
              <a:rPr sz="1500" b="1" u="heavy" spc="1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500" b="1" u="heavy" spc="1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magnification</a:t>
            </a:r>
            <a:r>
              <a:rPr sz="1500" b="1" u="heavy" spc="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500" b="1" u="heavy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image</a:t>
            </a:r>
            <a:r>
              <a:rPr sz="1500" b="1" u="heavy" spc="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500" b="1" u="heavy" spc="1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500" b="1" u="heavy" spc="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500" b="1" u="heavy" spc="1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500" b="1" u="heavy" spc="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500" b="1" u="heavy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mirror</a:t>
            </a:r>
            <a:r>
              <a:rPr sz="1500" b="1" spc="145" dirty="0">
                <a:latin typeface="Times New Roman"/>
                <a:cs typeface="Times New Roman"/>
              </a:rPr>
              <a:t> </a:t>
            </a:r>
            <a:r>
              <a:rPr sz="1500" spc="120" dirty="0">
                <a:latin typeface="Times New Roman"/>
                <a:cs typeface="Times New Roman"/>
              </a:rPr>
              <a:t>: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51548" y="2554592"/>
            <a:ext cx="5425857" cy="32789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54840" y="2827585"/>
            <a:ext cx="177165" cy="1321435"/>
          </a:xfrm>
          <a:custGeom>
            <a:avLst/>
            <a:gdLst/>
            <a:ahLst/>
            <a:cxnLst/>
            <a:rect l="l" t="t" r="r" b="b"/>
            <a:pathLst>
              <a:path w="177164" h="1321435">
                <a:moveTo>
                  <a:pt x="88517" y="62100"/>
                </a:moveTo>
                <a:lnTo>
                  <a:pt x="68811" y="88914"/>
                </a:lnTo>
                <a:lnTo>
                  <a:pt x="68811" y="1320977"/>
                </a:lnTo>
                <a:lnTo>
                  <a:pt x="108224" y="1320977"/>
                </a:lnTo>
                <a:lnTo>
                  <a:pt x="108224" y="88914"/>
                </a:lnTo>
                <a:lnTo>
                  <a:pt x="88517" y="62100"/>
                </a:lnTo>
                <a:close/>
              </a:path>
              <a:path w="177164" h="1321435">
                <a:moveTo>
                  <a:pt x="88517" y="0"/>
                </a:moveTo>
                <a:lnTo>
                  <a:pt x="2527" y="117080"/>
                </a:lnTo>
                <a:lnTo>
                  <a:pt x="0" y="122907"/>
                </a:lnTo>
                <a:lnTo>
                  <a:pt x="491" y="128864"/>
                </a:lnTo>
                <a:lnTo>
                  <a:pt x="3773" y="134248"/>
                </a:lnTo>
                <a:lnTo>
                  <a:pt x="9621" y="138354"/>
                </a:lnTo>
                <a:lnTo>
                  <a:pt x="17021" y="140419"/>
                </a:lnTo>
                <a:lnTo>
                  <a:pt x="24557" y="140058"/>
                </a:lnTo>
                <a:lnTo>
                  <a:pt x="31360" y="137455"/>
                </a:lnTo>
                <a:lnTo>
                  <a:pt x="36562" y="132792"/>
                </a:lnTo>
                <a:lnTo>
                  <a:pt x="68811" y="88914"/>
                </a:lnTo>
                <a:lnTo>
                  <a:pt x="68811" y="31008"/>
                </a:lnTo>
                <a:lnTo>
                  <a:pt x="111291" y="31008"/>
                </a:lnTo>
                <a:lnTo>
                  <a:pt x="88517" y="0"/>
                </a:lnTo>
                <a:close/>
              </a:path>
              <a:path w="177164" h="1321435">
                <a:moveTo>
                  <a:pt x="111291" y="31008"/>
                </a:moveTo>
                <a:lnTo>
                  <a:pt x="108224" y="31008"/>
                </a:lnTo>
                <a:lnTo>
                  <a:pt x="108224" y="88914"/>
                </a:lnTo>
                <a:lnTo>
                  <a:pt x="140472" y="132792"/>
                </a:lnTo>
                <a:lnTo>
                  <a:pt x="145675" y="137455"/>
                </a:lnTo>
                <a:lnTo>
                  <a:pt x="152478" y="140058"/>
                </a:lnTo>
                <a:lnTo>
                  <a:pt x="160014" y="140419"/>
                </a:lnTo>
                <a:lnTo>
                  <a:pt x="167413" y="138354"/>
                </a:lnTo>
                <a:lnTo>
                  <a:pt x="173261" y="134248"/>
                </a:lnTo>
                <a:lnTo>
                  <a:pt x="176544" y="128864"/>
                </a:lnTo>
                <a:lnTo>
                  <a:pt x="177035" y="122907"/>
                </a:lnTo>
                <a:lnTo>
                  <a:pt x="174508" y="117080"/>
                </a:lnTo>
                <a:lnTo>
                  <a:pt x="111291" y="31008"/>
                </a:lnTo>
                <a:close/>
              </a:path>
              <a:path w="177164" h="1321435">
                <a:moveTo>
                  <a:pt x="108224" y="31008"/>
                </a:moveTo>
                <a:lnTo>
                  <a:pt x="68811" y="31008"/>
                </a:lnTo>
                <a:lnTo>
                  <a:pt x="68811" y="88914"/>
                </a:lnTo>
                <a:lnTo>
                  <a:pt x="88517" y="62100"/>
                </a:lnTo>
                <a:lnTo>
                  <a:pt x="71491" y="38934"/>
                </a:lnTo>
                <a:lnTo>
                  <a:pt x="108224" y="38934"/>
                </a:lnTo>
                <a:lnTo>
                  <a:pt x="108224" y="31008"/>
                </a:lnTo>
                <a:close/>
              </a:path>
              <a:path w="177164" h="1321435">
                <a:moveTo>
                  <a:pt x="108224" y="38934"/>
                </a:moveTo>
                <a:lnTo>
                  <a:pt x="105544" y="38934"/>
                </a:lnTo>
                <a:lnTo>
                  <a:pt x="88517" y="62100"/>
                </a:lnTo>
                <a:lnTo>
                  <a:pt x="108224" y="88914"/>
                </a:lnTo>
                <a:lnTo>
                  <a:pt x="108224" y="38934"/>
                </a:lnTo>
                <a:close/>
              </a:path>
              <a:path w="177164" h="1321435">
                <a:moveTo>
                  <a:pt x="105544" y="38934"/>
                </a:moveTo>
                <a:lnTo>
                  <a:pt x="71491" y="38934"/>
                </a:lnTo>
                <a:lnTo>
                  <a:pt x="88517" y="62100"/>
                </a:lnTo>
                <a:lnTo>
                  <a:pt x="105544" y="389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40643" y="2869717"/>
            <a:ext cx="4926330" cy="1303020"/>
          </a:xfrm>
          <a:custGeom>
            <a:avLst/>
            <a:gdLst/>
            <a:ahLst/>
            <a:cxnLst/>
            <a:rect l="l" t="t" r="r" b="b"/>
            <a:pathLst>
              <a:path w="4926330" h="1303020">
                <a:moveTo>
                  <a:pt x="4875679" y="1273319"/>
                </a:moveTo>
                <a:lnTo>
                  <a:pt x="4783775" y="1289134"/>
                </a:lnTo>
                <a:lnTo>
                  <a:pt x="4780798" y="1292750"/>
                </a:lnTo>
                <a:lnTo>
                  <a:pt x="4782900" y="1300258"/>
                </a:lnTo>
                <a:lnTo>
                  <a:pt x="4787629" y="1302761"/>
                </a:lnTo>
                <a:lnTo>
                  <a:pt x="4912085" y="1281348"/>
                </a:lnTo>
                <a:lnTo>
                  <a:pt x="4906744" y="1281348"/>
                </a:lnTo>
                <a:lnTo>
                  <a:pt x="4875679" y="1273319"/>
                </a:lnTo>
                <a:close/>
              </a:path>
              <a:path w="4926330" h="1303020">
                <a:moveTo>
                  <a:pt x="4892872" y="1270364"/>
                </a:moveTo>
                <a:lnTo>
                  <a:pt x="4875679" y="1273319"/>
                </a:lnTo>
                <a:lnTo>
                  <a:pt x="4906744" y="1281348"/>
                </a:lnTo>
                <a:lnTo>
                  <a:pt x="4907593" y="1279262"/>
                </a:lnTo>
                <a:lnTo>
                  <a:pt x="4902890" y="1279262"/>
                </a:lnTo>
                <a:lnTo>
                  <a:pt x="4892872" y="1270364"/>
                </a:lnTo>
                <a:close/>
              </a:path>
              <a:path w="4926330" h="1303020">
                <a:moveTo>
                  <a:pt x="4826166" y="1194858"/>
                </a:moveTo>
                <a:lnTo>
                  <a:pt x="4822488" y="1197361"/>
                </a:lnTo>
                <a:lnTo>
                  <a:pt x="4818984" y="1199864"/>
                </a:lnTo>
                <a:lnTo>
                  <a:pt x="4818634" y="1204314"/>
                </a:lnTo>
                <a:lnTo>
                  <a:pt x="4821787" y="1207234"/>
                </a:lnTo>
                <a:lnTo>
                  <a:pt x="4881193" y="1259993"/>
                </a:lnTo>
                <a:lnTo>
                  <a:pt x="4912174" y="1267999"/>
                </a:lnTo>
                <a:lnTo>
                  <a:pt x="4906744" y="1281348"/>
                </a:lnTo>
                <a:lnTo>
                  <a:pt x="4912085" y="1281348"/>
                </a:lnTo>
                <a:lnTo>
                  <a:pt x="4925837" y="1278984"/>
                </a:lnTo>
                <a:lnTo>
                  <a:pt x="4834925" y="1197917"/>
                </a:lnTo>
                <a:lnTo>
                  <a:pt x="4831772" y="1194997"/>
                </a:lnTo>
                <a:lnTo>
                  <a:pt x="4826166" y="1194858"/>
                </a:lnTo>
                <a:close/>
              </a:path>
              <a:path w="4926330" h="1303020">
                <a:moveTo>
                  <a:pt x="4907445" y="1267860"/>
                </a:moveTo>
                <a:lnTo>
                  <a:pt x="4892872" y="1270364"/>
                </a:lnTo>
                <a:lnTo>
                  <a:pt x="4902890" y="1279262"/>
                </a:lnTo>
                <a:lnTo>
                  <a:pt x="4907445" y="1267860"/>
                </a:lnTo>
                <a:close/>
              </a:path>
              <a:path w="4926330" h="1303020">
                <a:moveTo>
                  <a:pt x="4911636" y="1267860"/>
                </a:moveTo>
                <a:lnTo>
                  <a:pt x="4907445" y="1267860"/>
                </a:lnTo>
                <a:lnTo>
                  <a:pt x="4902890" y="1279262"/>
                </a:lnTo>
                <a:lnTo>
                  <a:pt x="4907593" y="1279262"/>
                </a:lnTo>
                <a:lnTo>
                  <a:pt x="4912174" y="1267999"/>
                </a:lnTo>
                <a:lnTo>
                  <a:pt x="4911636" y="1267860"/>
                </a:lnTo>
                <a:close/>
              </a:path>
              <a:path w="4926330" h="1303020">
                <a:moveTo>
                  <a:pt x="5430" y="0"/>
                </a:moveTo>
                <a:lnTo>
                  <a:pt x="0" y="13209"/>
                </a:lnTo>
                <a:lnTo>
                  <a:pt x="4875679" y="1273319"/>
                </a:lnTo>
                <a:lnTo>
                  <a:pt x="4892872" y="1270364"/>
                </a:lnTo>
                <a:lnTo>
                  <a:pt x="4881193" y="1259993"/>
                </a:lnTo>
                <a:lnTo>
                  <a:pt x="5430" y="0"/>
                </a:lnTo>
                <a:close/>
              </a:path>
              <a:path w="4926330" h="1303020">
                <a:moveTo>
                  <a:pt x="4881193" y="1259993"/>
                </a:moveTo>
                <a:lnTo>
                  <a:pt x="4892872" y="1270364"/>
                </a:lnTo>
                <a:lnTo>
                  <a:pt x="4907445" y="1267860"/>
                </a:lnTo>
                <a:lnTo>
                  <a:pt x="4911636" y="1267860"/>
                </a:lnTo>
                <a:lnTo>
                  <a:pt x="4881193" y="12599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38541" y="2870552"/>
            <a:ext cx="4706620" cy="2464435"/>
          </a:xfrm>
          <a:custGeom>
            <a:avLst/>
            <a:gdLst/>
            <a:ahLst/>
            <a:cxnLst/>
            <a:rect l="l" t="t" r="r" b="b"/>
            <a:pathLst>
              <a:path w="4706620" h="2464435">
                <a:moveTo>
                  <a:pt x="4566040" y="2444197"/>
                </a:moveTo>
                <a:lnTo>
                  <a:pt x="4561836" y="2447131"/>
                </a:lnTo>
                <a:lnTo>
                  <a:pt x="4561661" y="2450969"/>
                </a:lnTo>
                <a:lnTo>
                  <a:pt x="4561311" y="2454806"/>
                </a:lnTo>
                <a:lnTo>
                  <a:pt x="4564989" y="2458074"/>
                </a:lnTo>
                <a:lnTo>
                  <a:pt x="4706351" y="2464192"/>
                </a:lnTo>
                <a:lnTo>
                  <a:pt x="4705276" y="2462468"/>
                </a:lnTo>
                <a:lnTo>
                  <a:pt x="4687257" y="2462468"/>
                </a:lnTo>
                <a:lnTo>
                  <a:pt x="4660098" y="2448267"/>
                </a:lnTo>
                <a:lnTo>
                  <a:pt x="4566040" y="2444197"/>
                </a:lnTo>
                <a:close/>
              </a:path>
              <a:path w="4706620" h="2464435">
                <a:moveTo>
                  <a:pt x="4660098" y="2448267"/>
                </a:moveTo>
                <a:lnTo>
                  <a:pt x="4687257" y="2462468"/>
                </a:lnTo>
                <a:lnTo>
                  <a:pt x="4689565" y="2459687"/>
                </a:lnTo>
                <a:lnTo>
                  <a:pt x="4684104" y="2459687"/>
                </a:lnTo>
                <a:lnTo>
                  <a:pt x="4677430" y="2449017"/>
                </a:lnTo>
                <a:lnTo>
                  <a:pt x="4660098" y="2448267"/>
                </a:lnTo>
                <a:close/>
              </a:path>
              <a:path w="4706620" h="2464435">
                <a:moveTo>
                  <a:pt x="4638210" y="2362129"/>
                </a:moveTo>
                <a:lnTo>
                  <a:pt x="4634006" y="2363840"/>
                </a:lnTo>
                <a:lnTo>
                  <a:pt x="4629627" y="2365536"/>
                </a:lnTo>
                <a:lnTo>
                  <a:pt x="4627875" y="2369708"/>
                </a:lnTo>
                <a:lnTo>
                  <a:pt x="4629977" y="2373156"/>
                </a:lnTo>
                <a:lnTo>
                  <a:pt x="4669681" y="2436630"/>
                </a:lnTo>
                <a:lnTo>
                  <a:pt x="4696892" y="2450857"/>
                </a:lnTo>
                <a:lnTo>
                  <a:pt x="4687257" y="2462468"/>
                </a:lnTo>
                <a:lnTo>
                  <a:pt x="4705276" y="2462468"/>
                </a:lnTo>
                <a:lnTo>
                  <a:pt x="4645742" y="2366982"/>
                </a:lnTo>
                <a:lnTo>
                  <a:pt x="4643465" y="2363534"/>
                </a:lnTo>
                <a:lnTo>
                  <a:pt x="4638210" y="2362129"/>
                </a:lnTo>
                <a:close/>
              </a:path>
              <a:path w="4706620" h="2464435">
                <a:moveTo>
                  <a:pt x="4677430" y="2449017"/>
                </a:moveTo>
                <a:lnTo>
                  <a:pt x="4684104" y="2459687"/>
                </a:lnTo>
                <a:lnTo>
                  <a:pt x="4692337" y="2449662"/>
                </a:lnTo>
                <a:lnTo>
                  <a:pt x="4677430" y="2449017"/>
                </a:lnTo>
                <a:close/>
              </a:path>
              <a:path w="4706620" h="2464435">
                <a:moveTo>
                  <a:pt x="4669681" y="2436630"/>
                </a:moveTo>
                <a:lnTo>
                  <a:pt x="4677430" y="2449017"/>
                </a:lnTo>
                <a:lnTo>
                  <a:pt x="4692337" y="2449662"/>
                </a:lnTo>
                <a:lnTo>
                  <a:pt x="4684104" y="2459687"/>
                </a:lnTo>
                <a:lnTo>
                  <a:pt x="4689565" y="2459687"/>
                </a:lnTo>
                <a:lnTo>
                  <a:pt x="4696892" y="2450857"/>
                </a:lnTo>
                <a:lnTo>
                  <a:pt x="4669681" y="2436630"/>
                </a:lnTo>
                <a:close/>
              </a:path>
              <a:path w="4706620" h="2464435">
                <a:moveTo>
                  <a:pt x="9634" y="0"/>
                </a:moveTo>
                <a:lnTo>
                  <a:pt x="0" y="11541"/>
                </a:lnTo>
                <a:lnTo>
                  <a:pt x="4660098" y="2448267"/>
                </a:lnTo>
                <a:lnTo>
                  <a:pt x="4677430" y="2449017"/>
                </a:lnTo>
                <a:lnTo>
                  <a:pt x="4669681" y="2436630"/>
                </a:lnTo>
                <a:lnTo>
                  <a:pt x="96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00871" y="4142444"/>
            <a:ext cx="2969895" cy="1245235"/>
          </a:xfrm>
          <a:custGeom>
            <a:avLst/>
            <a:gdLst/>
            <a:ahLst/>
            <a:cxnLst/>
            <a:rect l="l" t="t" r="r" b="b"/>
            <a:pathLst>
              <a:path w="2969895" h="1245235">
                <a:moveTo>
                  <a:pt x="80577" y="1143410"/>
                </a:moveTo>
                <a:lnTo>
                  <a:pt x="75147" y="1144397"/>
                </a:lnTo>
                <a:lnTo>
                  <a:pt x="72519" y="1147651"/>
                </a:lnTo>
                <a:lnTo>
                  <a:pt x="0" y="1239577"/>
                </a:lnTo>
                <a:lnTo>
                  <a:pt x="141361" y="1244680"/>
                </a:lnTo>
                <a:lnTo>
                  <a:pt x="145390" y="1241718"/>
                </a:lnTo>
                <a:lnTo>
                  <a:pt x="145607" y="1239340"/>
                </a:lnTo>
                <a:lnTo>
                  <a:pt x="19443" y="1239340"/>
                </a:lnTo>
                <a:lnTo>
                  <a:pt x="11210" y="1227021"/>
                </a:lnTo>
                <a:lnTo>
                  <a:pt x="40008" y="1215044"/>
                </a:lnTo>
                <a:lnTo>
                  <a:pt x="87409" y="1155034"/>
                </a:lnTo>
                <a:lnTo>
                  <a:pt x="90036" y="1151781"/>
                </a:lnTo>
                <a:lnTo>
                  <a:pt x="88810" y="1147498"/>
                </a:lnTo>
                <a:lnTo>
                  <a:pt x="84606" y="1145454"/>
                </a:lnTo>
                <a:lnTo>
                  <a:pt x="80577" y="1143410"/>
                </a:lnTo>
                <a:close/>
              </a:path>
              <a:path w="2969895" h="1245235">
                <a:moveTo>
                  <a:pt x="40008" y="1215044"/>
                </a:moveTo>
                <a:lnTo>
                  <a:pt x="11210" y="1227021"/>
                </a:lnTo>
                <a:lnTo>
                  <a:pt x="19443" y="1239340"/>
                </a:lnTo>
                <a:lnTo>
                  <a:pt x="25395" y="1236865"/>
                </a:lnTo>
                <a:lnTo>
                  <a:pt x="22771" y="1236865"/>
                </a:lnTo>
                <a:lnTo>
                  <a:pt x="15765" y="1226228"/>
                </a:lnTo>
                <a:lnTo>
                  <a:pt x="31174" y="1226228"/>
                </a:lnTo>
                <a:lnTo>
                  <a:pt x="40008" y="1215044"/>
                </a:lnTo>
                <a:close/>
              </a:path>
              <a:path w="2969895" h="1245235">
                <a:moveTo>
                  <a:pt x="48159" y="1227398"/>
                </a:moveTo>
                <a:lnTo>
                  <a:pt x="19443" y="1239340"/>
                </a:lnTo>
                <a:lnTo>
                  <a:pt x="145607" y="1239340"/>
                </a:lnTo>
                <a:lnTo>
                  <a:pt x="145740" y="1237880"/>
                </a:lnTo>
                <a:lnTo>
                  <a:pt x="145915" y="1234043"/>
                </a:lnTo>
                <a:lnTo>
                  <a:pt x="142062" y="1230789"/>
                </a:lnTo>
                <a:lnTo>
                  <a:pt x="48159" y="1227398"/>
                </a:lnTo>
                <a:close/>
              </a:path>
              <a:path w="2969895" h="1245235">
                <a:moveTo>
                  <a:pt x="15765" y="1226228"/>
                </a:moveTo>
                <a:lnTo>
                  <a:pt x="22771" y="1236865"/>
                </a:lnTo>
                <a:lnTo>
                  <a:pt x="30746" y="1226769"/>
                </a:lnTo>
                <a:lnTo>
                  <a:pt x="15765" y="1226228"/>
                </a:lnTo>
                <a:close/>
              </a:path>
              <a:path w="2969895" h="1245235">
                <a:moveTo>
                  <a:pt x="30746" y="1226769"/>
                </a:moveTo>
                <a:lnTo>
                  <a:pt x="22771" y="1236865"/>
                </a:lnTo>
                <a:lnTo>
                  <a:pt x="25395" y="1236865"/>
                </a:lnTo>
                <a:lnTo>
                  <a:pt x="48159" y="1227398"/>
                </a:lnTo>
                <a:lnTo>
                  <a:pt x="30746" y="1226769"/>
                </a:lnTo>
                <a:close/>
              </a:path>
              <a:path w="2969895" h="1245235">
                <a:moveTo>
                  <a:pt x="2961581" y="0"/>
                </a:moveTo>
                <a:lnTo>
                  <a:pt x="40008" y="1215044"/>
                </a:lnTo>
                <a:lnTo>
                  <a:pt x="30746" y="1226769"/>
                </a:lnTo>
                <a:lnTo>
                  <a:pt x="48159" y="1227398"/>
                </a:lnTo>
                <a:lnTo>
                  <a:pt x="2969638" y="12375"/>
                </a:lnTo>
                <a:lnTo>
                  <a:pt x="2961581" y="0"/>
                </a:lnTo>
                <a:close/>
              </a:path>
              <a:path w="2969895" h="1245235">
                <a:moveTo>
                  <a:pt x="31174" y="1226228"/>
                </a:moveTo>
                <a:lnTo>
                  <a:pt x="15765" y="1226228"/>
                </a:lnTo>
                <a:lnTo>
                  <a:pt x="30746" y="1226769"/>
                </a:lnTo>
                <a:lnTo>
                  <a:pt x="31174" y="1226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99381" y="4148702"/>
            <a:ext cx="177165" cy="577215"/>
          </a:xfrm>
          <a:custGeom>
            <a:avLst/>
            <a:gdLst/>
            <a:ahLst/>
            <a:cxnLst/>
            <a:rect l="l" t="t" r="r" b="b"/>
            <a:pathLst>
              <a:path w="177164" h="577214">
                <a:moveTo>
                  <a:pt x="15917" y="439072"/>
                </a:moveTo>
                <a:lnTo>
                  <a:pt x="8642" y="441345"/>
                </a:lnTo>
                <a:lnTo>
                  <a:pt x="3056" y="445632"/>
                </a:lnTo>
                <a:lnTo>
                  <a:pt x="81" y="451131"/>
                </a:lnTo>
                <a:lnTo>
                  <a:pt x="0" y="457336"/>
                </a:lnTo>
                <a:lnTo>
                  <a:pt x="2687" y="462898"/>
                </a:lnTo>
                <a:lnTo>
                  <a:pt x="94650" y="577058"/>
                </a:lnTo>
                <a:lnTo>
                  <a:pt x="114875" y="546745"/>
                </a:lnTo>
                <a:lnTo>
                  <a:pt x="73280" y="546745"/>
                </a:lnTo>
                <a:lnTo>
                  <a:pt x="70295" y="488661"/>
                </a:lnTo>
                <a:lnTo>
                  <a:pt x="35969" y="446073"/>
                </a:lnTo>
                <a:lnTo>
                  <a:pt x="30467" y="441619"/>
                </a:lnTo>
                <a:lnTo>
                  <a:pt x="23488" y="439224"/>
                </a:lnTo>
                <a:lnTo>
                  <a:pt x="15917" y="439072"/>
                </a:lnTo>
                <a:close/>
              </a:path>
              <a:path w="177164" h="577214">
                <a:moveTo>
                  <a:pt x="70295" y="488661"/>
                </a:moveTo>
                <a:lnTo>
                  <a:pt x="73280" y="546745"/>
                </a:lnTo>
                <a:lnTo>
                  <a:pt x="112693" y="545355"/>
                </a:lnTo>
                <a:lnTo>
                  <a:pt x="112348" y="538680"/>
                </a:lnTo>
                <a:lnTo>
                  <a:pt x="75557" y="538680"/>
                </a:lnTo>
                <a:lnTo>
                  <a:pt x="91446" y="514902"/>
                </a:lnTo>
                <a:lnTo>
                  <a:pt x="70295" y="488661"/>
                </a:lnTo>
                <a:close/>
              </a:path>
              <a:path w="177164" h="577214">
                <a:moveTo>
                  <a:pt x="158784" y="434445"/>
                </a:moveTo>
                <a:lnTo>
                  <a:pt x="151274" y="435088"/>
                </a:lnTo>
                <a:lnTo>
                  <a:pt x="144617" y="437921"/>
                </a:lnTo>
                <a:lnTo>
                  <a:pt x="139669" y="442735"/>
                </a:lnTo>
                <a:lnTo>
                  <a:pt x="109705" y="487577"/>
                </a:lnTo>
                <a:lnTo>
                  <a:pt x="112693" y="545355"/>
                </a:lnTo>
                <a:lnTo>
                  <a:pt x="73280" y="546745"/>
                </a:lnTo>
                <a:lnTo>
                  <a:pt x="114875" y="546745"/>
                </a:lnTo>
                <a:lnTo>
                  <a:pt x="174527" y="457336"/>
                </a:lnTo>
                <a:lnTo>
                  <a:pt x="176739" y="451374"/>
                </a:lnTo>
                <a:lnTo>
                  <a:pt x="175929" y="445412"/>
                </a:lnTo>
                <a:lnTo>
                  <a:pt x="172360" y="440128"/>
                </a:lnTo>
                <a:lnTo>
                  <a:pt x="166294" y="436200"/>
                </a:lnTo>
                <a:lnTo>
                  <a:pt x="158784" y="434445"/>
                </a:lnTo>
                <a:close/>
              </a:path>
              <a:path w="177164" h="577214">
                <a:moveTo>
                  <a:pt x="91446" y="514902"/>
                </a:moveTo>
                <a:lnTo>
                  <a:pt x="75557" y="538680"/>
                </a:lnTo>
                <a:lnTo>
                  <a:pt x="109715" y="537568"/>
                </a:lnTo>
                <a:lnTo>
                  <a:pt x="91446" y="514902"/>
                </a:lnTo>
                <a:close/>
              </a:path>
              <a:path w="177164" h="577214">
                <a:moveTo>
                  <a:pt x="109705" y="487577"/>
                </a:moveTo>
                <a:lnTo>
                  <a:pt x="91446" y="514902"/>
                </a:lnTo>
                <a:lnTo>
                  <a:pt x="109715" y="537568"/>
                </a:lnTo>
                <a:lnTo>
                  <a:pt x="75557" y="538680"/>
                </a:lnTo>
                <a:lnTo>
                  <a:pt x="112348" y="538680"/>
                </a:lnTo>
                <a:lnTo>
                  <a:pt x="109705" y="487577"/>
                </a:lnTo>
                <a:close/>
              </a:path>
              <a:path w="177164" h="577214">
                <a:moveTo>
                  <a:pt x="84491" y="0"/>
                </a:moveTo>
                <a:lnTo>
                  <a:pt x="45253" y="1251"/>
                </a:lnTo>
                <a:lnTo>
                  <a:pt x="70295" y="488661"/>
                </a:lnTo>
                <a:lnTo>
                  <a:pt x="91446" y="514902"/>
                </a:lnTo>
                <a:lnTo>
                  <a:pt x="109705" y="487577"/>
                </a:lnTo>
                <a:lnTo>
                  <a:pt x="844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76970" y="4098189"/>
            <a:ext cx="96187" cy="1549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993686" y="3983095"/>
            <a:ext cx="123042" cy="1724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210848" y="4142780"/>
            <a:ext cx="77768" cy="20484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17129" y="282758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243" y="0"/>
                </a:lnTo>
              </a:path>
            </a:pathLst>
          </a:custGeom>
          <a:ln w="3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11874" y="4187497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243" y="0"/>
                </a:lnTo>
              </a:path>
            </a:pathLst>
          </a:custGeom>
          <a:ln w="3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27271" y="2827585"/>
            <a:ext cx="142875" cy="1321435"/>
          </a:xfrm>
          <a:custGeom>
            <a:avLst/>
            <a:gdLst/>
            <a:ahLst/>
            <a:cxnLst/>
            <a:rect l="l" t="t" r="r" b="b"/>
            <a:pathLst>
              <a:path w="142875" h="1321435">
                <a:moveTo>
                  <a:pt x="9774" y="1215855"/>
                </a:moveTo>
                <a:lnTo>
                  <a:pt x="1418" y="1219748"/>
                </a:lnTo>
                <a:lnTo>
                  <a:pt x="0" y="1224059"/>
                </a:lnTo>
                <a:lnTo>
                  <a:pt x="71311" y="1321116"/>
                </a:lnTo>
                <a:lnTo>
                  <a:pt x="81428" y="1307350"/>
                </a:lnTo>
                <a:lnTo>
                  <a:pt x="62552" y="1307350"/>
                </a:lnTo>
                <a:lnTo>
                  <a:pt x="62552" y="1281518"/>
                </a:lnTo>
                <a:lnTo>
                  <a:pt x="15134" y="1216967"/>
                </a:lnTo>
                <a:lnTo>
                  <a:pt x="9774" y="1215855"/>
                </a:lnTo>
                <a:close/>
              </a:path>
              <a:path w="142875" h="1321435">
                <a:moveTo>
                  <a:pt x="62552" y="1281518"/>
                </a:moveTo>
                <a:lnTo>
                  <a:pt x="62552" y="1307350"/>
                </a:lnTo>
                <a:lnTo>
                  <a:pt x="80069" y="1307350"/>
                </a:lnTo>
                <a:lnTo>
                  <a:pt x="80069" y="1303735"/>
                </a:lnTo>
                <a:lnTo>
                  <a:pt x="63743" y="1303735"/>
                </a:lnTo>
                <a:lnTo>
                  <a:pt x="71311" y="1293437"/>
                </a:lnTo>
                <a:lnTo>
                  <a:pt x="62552" y="1281518"/>
                </a:lnTo>
                <a:close/>
              </a:path>
              <a:path w="142875" h="1321435">
                <a:moveTo>
                  <a:pt x="132865" y="1215855"/>
                </a:moveTo>
                <a:lnTo>
                  <a:pt x="127487" y="1216967"/>
                </a:lnTo>
                <a:lnTo>
                  <a:pt x="80069" y="1281518"/>
                </a:lnTo>
                <a:lnTo>
                  <a:pt x="80069" y="1307350"/>
                </a:lnTo>
                <a:lnTo>
                  <a:pt x="81428" y="1307350"/>
                </a:lnTo>
                <a:lnTo>
                  <a:pt x="142622" y="1224059"/>
                </a:lnTo>
                <a:lnTo>
                  <a:pt x="141221" y="1219748"/>
                </a:lnTo>
                <a:lnTo>
                  <a:pt x="132865" y="1215855"/>
                </a:lnTo>
                <a:close/>
              </a:path>
              <a:path w="142875" h="1321435">
                <a:moveTo>
                  <a:pt x="71311" y="1293437"/>
                </a:moveTo>
                <a:lnTo>
                  <a:pt x="63743" y="1303735"/>
                </a:lnTo>
                <a:lnTo>
                  <a:pt x="78878" y="1303735"/>
                </a:lnTo>
                <a:lnTo>
                  <a:pt x="71311" y="1293437"/>
                </a:lnTo>
                <a:close/>
              </a:path>
              <a:path w="142875" h="1321435">
                <a:moveTo>
                  <a:pt x="80069" y="1281518"/>
                </a:moveTo>
                <a:lnTo>
                  <a:pt x="71311" y="1293437"/>
                </a:lnTo>
                <a:lnTo>
                  <a:pt x="78878" y="1303735"/>
                </a:lnTo>
                <a:lnTo>
                  <a:pt x="80069" y="1303735"/>
                </a:lnTo>
                <a:lnTo>
                  <a:pt x="80069" y="1281518"/>
                </a:lnTo>
                <a:close/>
              </a:path>
              <a:path w="142875" h="1321435">
                <a:moveTo>
                  <a:pt x="71311" y="27678"/>
                </a:moveTo>
                <a:lnTo>
                  <a:pt x="62552" y="39597"/>
                </a:lnTo>
                <a:lnTo>
                  <a:pt x="62552" y="1281518"/>
                </a:lnTo>
                <a:lnTo>
                  <a:pt x="71311" y="1293437"/>
                </a:lnTo>
                <a:lnTo>
                  <a:pt x="80069" y="1281518"/>
                </a:lnTo>
                <a:lnTo>
                  <a:pt x="80069" y="39597"/>
                </a:lnTo>
                <a:lnTo>
                  <a:pt x="71311" y="27678"/>
                </a:lnTo>
                <a:close/>
              </a:path>
              <a:path w="142875" h="1321435">
                <a:moveTo>
                  <a:pt x="71311" y="0"/>
                </a:moveTo>
                <a:lnTo>
                  <a:pt x="0" y="97057"/>
                </a:lnTo>
                <a:lnTo>
                  <a:pt x="1418" y="101367"/>
                </a:lnTo>
                <a:lnTo>
                  <a:pt x="9774" y="105261"/>
                </a:lnTo>
                <a:lnTo>
                  <a:pt x="15134" y="104148"/>
                </a:lnTo>
                <a:lnTo>
                  <a:pt x="62552" y="39597"/>
                </a:lnTo>
                <a:lnTo>
                  <a:pt x="62552" y="13765"/>
                </a:lnTo>
                <a:lnTo>
                  <a:pt x="81428" y="13765"/>
                </a:lnTo>
                <a:lnTo>
                  <a:pt x="71311" y="0"/>
                </a:lnTo>
                <a:close/>
              </a:path>
              <a:path w="142875" h="1321435">
                <a:moveTo>
                  <a:pt x="81428" y="13765"/>
                </a:moveTo>
                <a:lnTo>
                  <a:pt x="80069" y="13765"/>
                </a:lnTo>
                <a:lnTo>
                  <a:pt x="80069" y="39597"/>
                </a:lnTo>
                <a:lnTo>
                  <a:pt x="127487" y="104148"/>
                </a:lnTo>
                <a:lnTo>
                  <a:pt x="132848" y="105261"/>
                </a:lnTo>
                <a:lnTo>
                  <a:pt x="141221" y="101367"/>
                </a:lnTo>
                <a:lnTo>
                  <a:pt x="142622" y="97057"/>
                </a:lnTo>
                <a:lnTo>
                  <a:pt x="81428" y="13765"/>
                </a:lnTo>
                <a:close/>
              </a:path>
              <a:path w="142875" h="1321435">
                <a:moveTo>
                  <a:pt x="80069" y="13765"/>
                </a:moveTo>
                <a:lnTo>
                  <a:pt x="62552" y="13765"/>
                </a:lnTo>
                <a:lnTo>
                  <a:pt x="62552" y="39597"/>
                </a:lnTo>
                <a:lnTo>
                  <a:pt x="71311" y="27678"/>
                </a:lnTo>
                <a:lnTo>
                  <a:pt x="63743" y="17381"/>
                </a:lnTo>
                <a:lnTo>
                  <a:pt x="80069" y="17381"/>
                </a:lnTo>
                <a:lnTo>
                  <a:pt x="80069" y="13765"/>
                </a:lnTo>
                <a:close/>
              </a:path>
              <a:path w="142875" h="1321435">
                <a:moveTo>
                  <a:pt x="80069" y="17381"/>
                </a:moveTo>
                <a:lnTo>
                  <a:pt x="78878" y="17381"/>
                </a:lnTo>
                <a:lnTo>
                  <a:pt x="71311" y="27678"/>
                </a:lnTo>
                <a:lnTo>
                  <a:pt x="80069" y="39597"/>
                </a:lnTo>
                <a:lnTo>
                  <a:pt x="80069" y="17381"/>
                </a:lnTo>
                <a:close/>
              </a:path>
              <a:path w="142875" h="1321435">
                <a:moveTo>
                  <a:pt x="78878" y="17381"/>
                </a:moveTo>
                <a:lnTo>
                  <a:pt x="63743" y="17381"/>
                </a:lnTo>
                <a:lnTo>
                  <a:pt x="71311" y="27678"/>
                </a:lnTo>
                <a:lnTo>
                  <a:pt x="78878" y="173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17666" y="4787498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243" y="0"/>
                </a:lnTo>
              </a:path>
            </a:pathLst>
          </a:custGeom>
          <a:ln w="3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34832" y="4189583"/>
            <a:ext cx="142875" cy="601345"/>
          </a:xfrm>
          <a:custGeom>
            <a:avLst/>
            <a:gdLst/>
            <a:ahLst/>
            <a:cxnLst/>
            <a:rect l="l" t="t" r="r" b="b"/>
            <a:pathLst>
              <a:path w="142875" h="601345">
                <a:moveTo>
                  <a:pt x="9809" y="495575"/>
                </a:moveTo>
                <a:lnTo>
                  <a:pt x="1401" y="499468"/>
                </a:lnTo>
                <a:lnTo>
                  <a:pt x="0" y="503779"/>
                </a:lnTo>
                <a:lnTo>
                  <a:pt x="71293" y="600836"/>
                </a:lnTo>
                <a:lnTo>
                  <a:pt x="81507" y="586931"/>
                </a:lnTo>
                <a:lnTo>
                  <a:pt x="62535" y="586931"/>
                </a:lnTo>
                <a:lnTo>
                  <a:pt x="62535" y="561286"/>
                </a:lnTo>
                <a:lnTo>
                  <a:pt x="15064" y="496687"/>
                </a:lnTo>
                <a:lnTo>
                  <a:pt x="9809" y="495575"/>
                </a:lnTo>
                <a:close/>
              </a:path>
              <a:path w="142875" h="601345">
                <a:moveTo>
                  <a:pt x="62535" y="561286"/>
                </a:moveTo>
                <a:lnTo>
                  <a:pt x="62535" y="586931"/>
                </a:lnTo>
                <a:lnTo>
                  <a:pt x="80052" y="586931"/>
                </a:lnTo>
                <a:lnTo>
                  <a:pt x="80052" y="583454"/>
                </a:lnTo>
                <a:lnTo>
                  <a:pt x="63761" y="583454"/>
                </a:lnTo>
                <a:lnTo>
                  <a:pt x="71293" y="573204"/>
                </a:lnTo>
                <a:lnTo>
                  <a:pt x="62535" y="561286"/>
                </a:lnTo>
                <a:close/>
              </a:path>
              <a:path w="142875" h="601345">
                <a:moveTo>
                  <a:pt x="132778" y="495575"/>
                </a:moveTo>
                <a:lnTo>
                  <a:pt x="127522" y="496687"/>
                </a:lnTo>
                <a:lnTo>
                  <a:pt x="80052" y="561286"/>
                </a:lnTo>
                <a:lnTo>
                  <a:pt x="80052" y="586931"/>
                </a:lnTo>
                <a:lnTo>
                  <a:pt x="81507" y="586931"/>
                </a:lnTo>
                <a:lnTo>
                  <a:pt x="142587" y="503779"/>
                </a:lnTo>
                <a:lnTo>
                  <a:pt x="141186" y="499468"/>
                </a:lnTo>
                <a:lnTo>
                  <a:pt x="132778" y="495575"/>
                </a:lnTo>
                <a:close/>
              </a:path>
              <a:path w="142875" h="601345">
                <a:moveTo>
                  <a:pt x="71293" y="573204"/>
                </a:moveTo>
                <a:lnTo>
                  <a:pt x="63761" y="583454"/>
                </a:lnTo>
                <a:lnTo>
                  <a:pt x="78826" y="583454"/>
                </a:lnTo>
                <a:lnTo>
                  <a:pt x="71293" y="573204"/>
                </a:lnTo>
                <a:close/>
              </a:path>
              <a:path w="142875" h="601345">
                <a:moveTo>
                  <a:pt x="80052" y="561286"/>
                </a:moveTo>
                <a:lnTo>
                  <a:pt x="71293" y="573204"/>
                </a:lnTo>
                <a:lnTo>
                  <a:pt x="78826" y="583454"/>
                </a:lnTo>
                <a:lnTo>
                  <a:pt x="80052" y="583454"/>
                </a:lnTo>
                <a:lnTo>
                  <a:pt x="80052" y="561286"/>
                </a:lnTo>
                <a:close/>
              </a:path>
              <a:path w="142875" h="601345">
                <a:moveTo>
                  <a:pt x="71293" y="27631"/>
                </a:moveTo>
                <a:lnTo>
                  <a:pt x="62535" y="39549"/>
                </a:lnTo>
                <a:lnTo>
                  <a:pt x="62535" y="561286"/>
                </a:lnTo>
                <a:lnTo>
                  <a:pt x="71293" y="573204"/>
                </a:lnTo>
                <a:lnTo>
                  <a:pt x="80052" y="561286"/>
                </a:lnTo>
                <a:lnTo>
                  <a:pt x="80052" y="39549"/>
                </a:lnTo>
                <a:lnTo>
                  <a:pt x="71293" y="27631"/>
                </a:lnTo>
                <a:close/>
              </a:path>
              <a:path w="142875" h="601345">
                <a:moveTo>
                  <a:pt x="71293" y="0"/>
                </a:moveTo>
                <a:lnTo>
                  <a:pt x="0" y="97057"/>
                </a:lnTo>
                <a:lnTo>
                  <a:pt x="1401" y="101367"/>
                </a:lnTo>
                <a:lnTo>
                  <a:pt x="9809" y="105261"/>
                </a:lnTo>
                <a:lnTo>
                  <a:pt x="15064" y="104148"/>
                </a:lnTo>
                <a:lnTo>
                  <a:pt x="62535" y="39549"/>
                </a:lnTo>
                <a:lnTo>
                  <a:pt x="62535" y="13765"/>
                </a:lnTo>
                <a:lnTo>
                  <a:pt x="81405" y="13765"/>
                </a:lnTo>
                <a:lnTo>
                  <a:pt x="71293" y="0"/>
                </a:lnTo>
                <a:close/>
              </a:path>
              <a:path w="142875" h="601345">
                <a:moveTo>
                  <a:pt x="81405" y="13765"/>
                </a:moveTo>
                <a:lnTo>
                  <a:pt x="80052" y="13765"/>
                </a:lnTo>
                <a:lnTo>
                  <a:pt x="80052" y="39549"/>
                </a:lnTo>
                <a:lnTo>
                  <a:pt x="127522" y="104148"/>
                </a:lnTo>
                <a:lnTo>
                  <a:pt x="132778" y="105261"/>
                </a:lnTo>
                <a:lnTo>
                  <a:pt x="141186" y="101367"/>
                </a:lnTo>
                <a:lnTo>
                  <a:pt x="142587" y="97057"/>
                </a:lnTo>
                <a:lnTo>
                  <a:pt x="81405" y="13765"/>
                </a:lnTo>
                <a:close/>
              </a:path>
              <a:path w="142875" h="601345">
                <a:moveTo>
                  <a:pt x="80052" y="13765"/>
                </a:moveTo>
                <a:lnTo>
                  <a:pt x="62535" y="13765"/>
                </a:lnTo>
                <a:lnTo>
                  <a:pt x="62535" y="39549"/>
                </a:lnTo>
                <a:lnTo>
                  <a:pt x="71293" y="27631"/>
                </a:lnTo>
                <a:lnTo>
                  <a:pt x="63761" y="17381"/>
                </a:lnTo>
                <a:lnTo>
                  <a:pt x="80052" y="17381"/>
                </a:lnTo>
                <a:lnTo>
                  <a:pt x="80052" y="13765"/>
                </a:lnTo>
                <a:close/>
              </a:path>
              <a:path w="142875" h="601345">
                <a:moveTo>
                  <a:pt x="80052" y="17381"/>
                </a:moveTo>
                <a:lnTo>
                  <a:pt x="78826" y="17381"/>
                </a:lnTo>
                <a:lnTo>
                  <a:pt x="71293" y="27631"/>
                </a:lnTo>
                <a:lnTo>
                  <a:pt x="80052" y="39549"/>
                </a:lnTo>
                <a:lnTo>
                  <a:pt x="80052" y="17381"/>
                </a:lnTo>
                <a:close/>
              </a:path>
              <a:path w="142875" h="601345">
                <a:moveTo>
                  <a:pt x="78826" y="17381"/>
                </a:moveTo>
                <a:lnTo>
                  <a:pt x="63761" y="17381"/>
                </a:lnTo>
                <a:lnTo>
                  <a:pt x="71293" y="27631"/>
                </a:lnTo>
                <a:lnTo>
                  <a:pt x="78826" y="173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705149" y="2512915"/>
            <a:ext cx="445629" cy="1902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818992" y="2491816"/>
            <a:ext cx="19113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spc="275" dirty="0">
                <a:latin typeface="Calibri"/>
                <a:cs typeface="Calibri"/>
              </a:rPr>
              <a:t>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646293" y="4291645"/>
            <a:ext cx="504486" cy="16352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760135" y="4271854"/>
            <a:ext cx="155575" cy="210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215" dirty="0">
                <a:latin typeface="Calibri"/>
                <a:cs typeface="Calibri"/>
              </a:rPr>
              <a:t>Q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87768" y="3210391"/>
            <a:ext cx="323712" cy="50058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801190" y="3191378"/>
            <a:ext cx="113664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spc="145" dirty="0">
                <a:latin typeface="Calibri"/>
                <a:cs typeface="Calibri"/>
              </a:rPr>
              <a:t>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239629" y="4395099"/>
            <a:ext cx="475058" cy="34206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353927" y="4375307"/>
            <a:ext cx="205740" cy="210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145" dirty="0">
                <a:latin typeface="Calibri"/>
                <a:cs typeface="Calibri"/>
              </a:rPr>
              <a:t>y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80" dirty="0">
                <a:latin typeface="Calibri"/>
                <a:cs typeface="Calibri"/>
              </a:rPr>
              <a:t>’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187644" y="3817762"/>
            <a:ext cx="384670" cy="19856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301941" y="3797692"/>
            <a:ext cx="107314" cy="210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135" dirty="0">
                <a:latin typeface="Calibri"/>
                <a:cs typeface="Calibri"/>
              </a:rPr>
              <a:t>c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135658" y="4932375"/>
            <a:ext cx="485568" cy="28533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250306" y="4913014"/>
            <a:ext cx="204470" cy="210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145" dirty="0">
                <a:latin typeface="Calibri"/>
                <a:cs typeface="Calibri"/>
              </a:rPr>
              <a:t>Q’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904435" y="4243256"/>
            <a:ext cx="454037" cy="14850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019083" y="4223464"/>
            <a:ext cx="193675" cy="210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spc="215" dirty="0">
                <a:latin typeface="Calibri"/>
                <a:cs typeface="Calibri"/>
              </a:rPr>
              <a:t>M</a:t>
            </a:r>
            <a:r>
              <a:rPr sz="1200" spc="80" dirty="0">
                <a:latin typeface="Calibri"/>
                <a:cs typeface="Calibri"/>
              </a:rPr>
              <a:t>’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398411" y="3939570"/>
            <a:ext cx="374160" cy="12347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519365" y="3919501"/>
            <a:ext cx="132715" cy="1758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spc="630" dirty="0">
                <a:latin typeface="Cambria Math"/>
                <a:cs typeface="Cambria Math"/>
              </a:rPr>
              <a:t> </a:t>
            </a:r>
            <a:endParaRPr sz="950">
              <a:latin typeface="Cambria Math"/>
              <a:cs typeface="Cambria Math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5629635" y="4291645"/>
            <a:ext cx="384670" cy="16352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5744282" y="4271854"/>
            <a:ext cx="205740" cy="210185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755" dirty="0">
                <a:latin typeface="Cambria Math"/>
                <a:cs typeface="Cambria Math"/>
              </a:rPr>
              <a:t> </a:t>
            </a:r>
            <a:r>
              <a:rPr sz="1200" spc="125" dirty="0">
                <a:latin typeface="Cambria Math"/>
                <a:cs typeface="Cambria Math"/>
              </a:rPr>
              <a:t> 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544892" y="5986181"/>
            <a:ext cx="0" cy="224154"/>
          </a:xfrm>
          <a:custGeom>
            <a:avLst/>
            <a:gdLst/>
            <a:ahLst/>
            <a:cxnLst/>
            <a:rect l="l" t="t" r="r" b="b"/>
            <a:pathLst>
              <a:path h="224154">
                <a:moveTo>
                  <a:pt x="0" y="0"/>
                </a:moveTo>
                <a:lnTo>
                  <a:pt x="0" y="223870"/>
                </a:lnTo>
              </a:path>
            </a:pathLst>
          </a:custGeom>
          <a:ln w="262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247766" y="5977838"/>
            <a:ext cx="0" cy="224154"/>
          </a:xfrm>
          <a:custGeom>
            <a:avLst/>
            <a:gdLst/>
            <a:ahLst/>
            <a:cxnLst/>
            <a:rect l="l" t="t" r="r" b="b"/>
            <a:pathLst>
              <a:path h="224154">
                <a:moveTo>
                  <a:pt x="0" y="0"/>
                </a:moveTo>
                <a:lnTo>
                  <a:pt x="0" y="223870"/>
                </a:lnTo>
              </a:path>
            </a:pathLst>
          </a:custGeom>
          <a:ln w="262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242511" y="6039437"/>
            <a:ext cx="1301750" cy="120014"/>
          </a:xfrm>
          <a:custGeom>
            <a:avLst/>
            <a:gdLst/>
            <a:ahLst/>
            <a:cxnLst/>
            <a:rect l="l" t="t" r="r" b="b"/>
            <a:pathLst>
              <a:path w="1301750" h="120014">
                <a:moveTo>
                  <a:pt x="121742" y="6215"/>
                </a:moveTo>
                <a:lnTo>
                  <a:pt x="0" y="63545"/>
                </a:lnTo>
                <a:lnTo>
                  <a:pt x="122793" y="119430"/>
                </a:lnTo>
                <a:lnTo>
                  <a:pt x="128048" y="118276"/>
                </a:lnTo>
                <a:lnTo>
                  <a:pt x="132953" y="111615"/>
                </a:lnTo>
                <a:lnTo>
                  <a:pt x="131376" y="107360"/>
                </a:lnTo>
                <a:lnTo>
                  <a:pt x="50203" y="70387"/>
                </a:lnTo>
                <a:lnTo>
                  <a:pt x="17341" y="70387"/>
                </a:lnTo>
                <a:lnTo>
                  <a:pt x="17341" y="56482"/>
                </a:lnTo>
                <a:lnTo>
                  <a:pt x="49742" y="56291"/>
                </a:lnTo>
                <a:lnTo>
                  <a:pt x="130676" y="18173"/>
                </a:lnTo>
                <a:lnTo>
                  <a:pt x="131902" y="13905"/>
                </a:lnTo>
                <a:lnTo>
                  <a:pt x="126997" y="7300"/>
                </a:lnTo>
                <a:lnTo>
                  <a:pt x="121742" y="6215"/>
                </a:lnTo>
                <a:close/>
              </a:path>
              <a:path w="1301750" h="120014">
                <a:moveTo>
                  <a:pt x="1286446" y="49043"/>
                </a:moveTo>
                <a:lnTo>
                  <a:pt x="1284163" y="49043"/>
                </a:lnTo>
                <a:lnTo>
                  <a:pt x="1284163" y="62948"/>
                </a:lnTo>
                <a:lnTo>
                  <a:pt x="1251762" y="63138"/>
                </a:lnTo>
                <a:lnTo>
                  <a:pt x="1170829" y="101256"/>
                </a:lnTo>
                <a:lnTo>
                  <a:pt x="1169602" y="105525"/>
                </a:lnTo>
                <a:lnTo>
                  <a:pt x="1174507" y="112130"/>
                </a:lnTo>
                <a:lnTo>
                  <a:pt x="1179762" y="113214"/>
                </a:lnTo>
                <a:lnTo>
                  <a:pt x="1301505" y="55898"/>
                </a:lnTo>
                <a:lnTo>
                  <a:pt x="1286446" y="49043"/>
                </a:lnTo>
                <a:close/>
              </a:path>
              <a:path w="1301750" h="120014">
                <a:moveTo>
                  <a:pt x="49742" y="56291"/>
                </a:moveTo>
                <a:lnTo>
                  <a:pt x="17341" y="56482"/>
                </a:lnTo>
                <a:lnTo>
                  <a:pt x="17341" y="70387"/>
                </a:lnTo>
                <a:lnTo>
                  <a:pt x="49785" y="70196"/>
                </a:lnTo>
                <a:lnTo>
                  <a:pt x="48066" y="69413"/>
                </a:lnTo>
                <a:lnTo>
                  <a:pt x="21896" y="69413"/>
                </a:lnTo>
                <a:lnTo>
                  <a:pt x="21720" y="57413"/>
                </a:lnTo>
                <a:lnTo>
                  <a:pt x="47361" y="57413"/>
                </a:lnTo>
                <a:lnTo>
                  <a:pt x="49742" y="56291"/>
                </a:lnTo>
                <a:close/>
              </a:path>
              <a:path w="1301750" h="120014">
                <a:moveTo>
                  <a:pt x="49785" y="70196"/>
                </a:moveTo>
                <a:lnTo>
                  <a:pt x="17341" y="70387"/>
                </a:lnTo>
                <a:lnTo>
                  <a:pt x="50203" y="70387"/>
                </a:lnTo>
                <a:lnTo>
                  <a:pt x="49785" y="70196"/>
                </a:lnTo>
                <a:close/>
              </a:path>
              <a:path w="1301750" h="120014">
                <a:moveTo>
                  <a:pt x="1251697" y="49233"/>
                </a:moveTo>
                <a:lnTo>
                  <a:pt x="49742" y="56291"/>
                </a:lnTo>
                <a:lnTo>
                  <a:pt x="34758" y="63352"/>
                </a:lnTo>
                <a:lnTo>
                  <a:pt x="49785" y="70196"/>
                </a:lnTo>
                <a:lnTo>
                  <a:pt x="1251762" y="63138"/>
                </a:lnTo>
                <a:lnTo>
                  <a:pt x="1266732" y="56083"/>
                </a:lnTo>
                <a:lnTo>
                  <a:pt x="1251697" y="49233"/>
                </a:lnTo>
                <a:close/>
              </a:path>
              <a:path w="1301750" h="120014">
                <a:moveTo>
                  <a:pt x="21720" y="57413"/>
                </a:moveTo>
                <a:lnTo>
                  <a:pt x="21896" y="69413"/>
                </a:lnTo>
                <a:lnTo>
                  <a:pt x="34758" y="63352"/>
                </a:lnTo>
                <a:lnTo>
                  <a:pt x="21720" y="57413"/>
                </a:lnTo>
                <a:close/>
              </a:path>
              <a:path w="1301750" h="120014">
                <a:moveTo>
                  <a:pt x="34758" y="63352"/>
                </a:moveTo>
                <a:lnTo>
                  <a:pt x="21896" y="69413"/>
                </a:lnTo>
                <a:lnTo>
                  <a:pt x="48066" y="69413"/>
                </a:lnTo>
                <a:lnTo>
                  <a:pt x="34758" y="63352"/>
                </a:lnTo>
                <a:close/>
              </a:path>
              <a:path w="1301750" h="120014">
                <a:moveTo>
                  <a:pt x="47361" y="57413"/>
                </a:moveTo>
                <a:lnTo>
                  <a:pt x="21720" y="57413"/>
                </a:lnTo>
                <a:lnTo>
                  <a:pt x="34758" y="63352"/>
                </a:lnTo>
                <a:lnTo>
                  <a:pt x="47361" y="57413"/>
                </a:lnTo>
                <a:close/>
              </a:path>
              <a:path w="1301750" h="120014">
                <a:moveTo>
                  <a:pt x="1266732" y="56083"/>
                </a:moveTo>
                <a:lnTo>
                  <a:pt x="1251762" y="63138"/>
                </a:lnTo>
                <a:lnTo>
                  <a:pt x="1284163" y="62948"/>
                </a:lnTo>
                <a:lnTo>
                  <a:pt x="1284163" y="62030"/>
                </a:lnTo>
                <a:lnTo>
                  <a:pt x="1279784" y="62030"/>
                </a:lnTo>
                <a:lnTo>
                  <a:pt x="1266732" y="56083"/>
                </a:lnTo>
                <a:close/>
              </a:path>
              <a:path w="1301750" h="120014">
                <a:moveTo>
                  <a:pt x="1279609" y="50016"/>
                </a:moveTo>
                <a:lnTo>
                  <a:pt x="1266732" y="56083"/>
                </a:lnTo>
                <a:lnTo>
                  <a:pt x="1279784" y="62030"/>
                </a:lnTo>
                <a:lnTo>
                  <a:pt x="1279609" y="50016"/>
                </a:lnTo>
                <a:close/>
              </a:path>
              <a:path w="1301750" h="120014">
                <a:moveTo>
                  <a:pt x="1284163" y="50016"/>
                </a:moveTo>
                <a:lnTo>
                  <a:pt x="1279609" y="50016"/>
                </a:lnTo>
                <a:lnTo>
                  <a:pt x="1279784" y="62030"/>
                </a:lnTo>
                <a:lnTo>
                  <a:pt x="1284163" y="62030"/>
                </a:lnTo>
                <a:lnTo>
                  <a:pt x="1284163" y="50016"/>
                </a:lnTo>
                <a:close/>
              </a:path>
              <a:path w="1301750" h="120014">
                <a:moveTo>
                  <a:pt x="1284163" y="49043"/>
                </a:moveTo>
                <a:lnTo>
                  <a:pt x="1251697" y="49233"/>
                </a:lnTo>
                <a:lnTo>
                  <a:pt x="1266732" y="56083"/>
                </a:lnTo>
                <a:lnTo>
                  <a:pt x="1279609" y="50016"/>
                </a:lnTo>
                <a:lnTo>
                  <a:pt x="1284163" y="50016"/>
                </a:lnTo>
                <a:lnTo>
                  <a:pt x="1284163" y="49043"/>
                </a:lnTo>
                <a:close/>
              </a:path>
              <a:path w="1301750" h="120014">
                <a:moveTo>
                  <a:pt x="1178711" y="0"/>
                </a:moveTo>
                <a:lnTo>
                  <a:pt x="1173456" y="1154"/>
                </a:lnTo>
                <a:lnTo>
                  <a:pt x="1168551" y="7814"/>
                </a:lnTo>
                <a:lnTo>
                  <a:pt x="1170128" y="12069"/>
                </a:lnTo>
                <a:lnTo>
                  <a:pt x="1251697" y="49233"/>
                </a:lnTo>
                <a:lnTo>
                  <a:pt x="1286446" y="49043"/>
                </a:lnTo>
                <a:lnTo>
                  <a:pt x="117871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398411" y="5724961"/>
            <a:ext cx="485568" cy="20523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5513060" y="5705921"/>
            <a:ext cx="161925" cy="210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105" dirty="0">
                <a:latin typeface="Calibri"/>
                <a:cs typeface="Calibri"/>
              </a:rPr>
              <a:t>S’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3128222" y="6093723"/>
            <a:ext cx="374160" cy="27698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3242520" y="6074682"/>
            <a:ext cx="101600" cy="210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125" dirty="0">
                <a:latin typeface="Calibri"/>
                <a:cs typeface="Calibri"/>
              </a:rPr>
              <a:t>s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955" y="0"/>
            <a:ext cx="8324088" cy="11917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90727" y="36576"/>
            <a:ext cx="8412480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0"/>
            <a:ext cx="8229600" cy="11247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0"/>
            <a:ext cx="8229600" cy="1125220"/>
          </a:xfrm>
          <a:custGeom>
            <a:avLst/>
            <a:gdLst/>
            <a:ahLst/>
            <a:cxnLst/>
            <a:rect l="l" t="t" r="r" b="b"/>
            <a:pathLst>
              <a:path w="8229600" h="1125220">
                <a:moveTo>
                  <a:pt x="0" y="1124750"/>
                </a:moveTo>
                <a:lnTo>
                  <a:pt x="8229600" y="1124750"/>
                </a:lnTo>
                <a:lnTo>
                  <a:pt x="8229600" y="0"/>
                </a:lnTo>
                <a:lnTo>
                  <a:pt x="0" y="0"/>
                </a:lnTo>
                <a:lnTo>
                  <a:pt x="0" y="1124750"/>
                </a:lnTo>
                <a:close/>
              </a:path>
            </a:pathLst>
          </a:custGeom>
          <a:ln w="9525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07034">
              <a:lnSpc>
                <a:spcPct val="100000"/>
              </a:lnSpc>
              <a:spcBef>
                <a:spcPts val="10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7" name="object 7"/>
          <p:cNvSpPr txBox="1"/>
          <p:nvPr/>
        </p:nvSpPr>
        <p:spPr>
          <a:xfrm>
            <a:off x="330200" y="1285748"/>
            <a:ext cx="280479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  <a:tab pos="1031875" algn="l"/>
              </a:tabLst>
            </a:pPr>
            <a:r>
              <a:rPr sz="2500" spc="-10" dirty="0">
                <a:latin typeface="Calibri"/>
                <a:cs typeface="Calibri"/>
              </a:rPr>
              <a:t>Th</a:t>
            </a:r>
            <a:r>
              <a:rPr sz="2500" spc="-5" dirty="0">
                <a:latin typeface="Calibri"/>
                <a:cs typeface="Calibri"/>
              </a:rPr>
              <a:t>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5" dirty="0">
                <a:latin typeface="Calibri"/>
                <a:cs typeface="Calibri"/>
              </a:rPr>
              <a:t>ma</a:t>
            </a:r>
            <a:r>
              <a:rPr sz="2500" spc="10" dirty="0">
                <a:latin typeface="Calibri"/>
                <a:cs typeface="Calibri"/>
              </a:rPr>
              <a:t>g</a:t>
            </a:r>
            <a:r>
              <a:rPr sz="2500" spc="-10" dirty="0">
                <a:latin typeface="Calibri"/>
                <a:cs typeface="Calibri"/>
              </a:rPr>
              <a:t>n</a:t>
            </a:r>
            <a:r>
              <a:rPr sz="2500" dirty="0">
                <a:latin typeface="Calibri"/>
                <a:cs typeface="Calibri"/>
              </a:rPr>
              <a:t>i</a:t>
            </a:r>
            <a:r>
              <a:rPr sz="2500" spc="-10" dirty="0">
                <a:latin typeface="Calibri"/>
                <a:cs typeface="Calibri"/>
              </a:rPr>
              <a:t>fi</a:t>
            </a:r>
            <a:r>
              <a:rPr sz="2500" spc="-35" dirty="0">
                <a:latin typeface="Calibri"/>
                <a:cs typeface="Calibri"/>
              </a:rPr>
              <a:t>c</a:t>
            </a:r>
            <a:r>
              <a:rPr sz="2500" spc="-25" dirty="0">
                <a:latin typeface="Calibri"/>
                <a:cs typeface="Calibri"/>
              </a:rPr>
              <a:t>a</a:t>
            </a:r>
            <a:r>
              <a:rPr sz="2500" spc="-5" dirty="0">
                <a:latin typeface="Calibri"/>
                <a:cs typeface="Calibri"/>
              </a:rPr>
              <a:t>ti</a:t>
            </a:r>
            <a:r>
              <a:rPr sz="2500" dirty="0">
                <a:latin typeface="Calibri"/>
                <a:cs typeface="Calibri"/>
              </a:rPr>
              <a:t>o</a:t>
            </a:r>
            <a:r>
              <a:rPr sz="2500" spc="-5" dirty="0">
                <a:latin typeface="Calibri"/>
                <a:cs typeface="Calibri"/>
              </a:rPr>
              <a:t>n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08730" y="1285748"/>
            <a:ext cx="575754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65885" algn="l"/>
                <a:tab pos="2437130" algn="l"/>
                <a:tab pos="3067050" algn="l"/>
                <a:tab pos="3867150" algn="l"/>
                <a:tab pos="4328795" algn="l"/>
                <a:tab pos="4958715" algn="l"/>
              </a:tabLst>
            </a:pPr>
            <a:r>
              <a:rPr sz="2500" spc="-5" dirty="0">
                <a:latin typeface="Calibri"/>
                <a:cs typeface="Calibri"/>
              </a:rPr>
              <a:t>e</a:t>
            </a:r>
            <a:r>
              <a:rPr sz="2500" spc="5" dirty="0">
                <a:latin typeface="Calibri"/>
                <a:cs typeface="Calibri"/>
              </a:rPr>
              <a:t>q</a:t>
            </a:r>
            <a:r>
              <a:rPr sz="2500" spc="-10" dirty="0">
                <a:latin typeface="Calibri"/>
                <a:cs typeface="Calibri"/>
              </a:rPr>
              <a:t>u</a:t>
            </a:r>
            <a:r>
              <a:rPr sz="2500" spc="-30" dirty="0">
                <a:latin typeface="Calibri"/>
                <a:cs typeface="Calibri"/>
              </a:rPr>
              <a:t>a</a:t>
            </a:r>
            <a:r>
              <a:rPr sz="2500" spc="-5" dirty="0">
                <a:latin typeface="Calibri"/>
                <a:cs typeface="Calibri"/>
              </a:rPr>
              <a:t>ti</a:t>
            </a:r>
            <a:r>
              <a:rPr sz="2500" dirty="0">
                <a:latin typeface="Calibri"/>
                <a:cs typeface="Calibri"/>
              </a:rPr>
              <a:t>o</a:t>
            </a:r>
            <a:r>
              <a:rPr sz="2500" spc="-5" dirty="0">
                <a:latin typeface="Calibri"/>
                <a:cs typeface="Calibri"/>
              </a:rPr>
              <a:t>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35" dirty="0">
                <a:latin typeface="Calibri"/>
                <a:cs typeface="Calibri"/>
              </a:rPr>
              <a:t>r</a:t>
            </a:r>
            <a:r>
              <a:rPr sz="2500" spc="-5" dirty="0">
                <a:latin typeface="Calibri"/>
                <a:cs typeface="Calibri"/>
              </a:rPr>
              <a:t>el</a:t>
            </a:r>
            <a:r>
              <a:rPr sz="2500" spc="-20" dirty="0">
                <a:latin typeface="Calibri"/>
                <a:cs typeface="Calibri"/>
              </a:rPr>
              <a:t>a</a:t>
            </a:r>
            <a:r>
              <a:rPr sz="2500" spc="-25" dirty="0">
                <a:latin typeface="Calibri"/>
                <a:cs typeface="Calibri"/>
              </a:rPr>
              <a:t>t</a:t>
            </a:r>
            <a:r>
              <a:rPr sz="2500" spc="-5" dirty="0">
                <a:latin typeface="Calibri"/>
                <a:cs typeface="Calibri"/>
              </a:rPr>
              <a:t>es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5" dirty="0">
                <a:latin typeface="Calibri"/>
                <a:cs typeface="Calibri"/>
              </a:rPr>
              <a:t>the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50" dirty="0">
                <a:latin typeface="Calibri"/>
                <a:cs typeface="Calibri"/>
              </a:rPr>
              <a:t>r</a:t>
            </a:r>
            <a:r>
              <a:rPr sz="2500" spc="-25" dirty="0">
                <a:latin typeface="Calibri"/>
                <a:cs typeface="Calibri"/>
              </a:rPr>
              <a:t>a</a:t>
            </a:r>
            <a:r>
              <a:rPr sz="2500" spc="-5" dirty="0">
                <a:latin typeface="Calibri"/>
                <a:cs typeface="Calibri"/>
              </a:rPr>
              <a:t>tio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5" dirty="0">
                <a:latin typeface="Calibri"/>
                <a:cs typeface="Calibri"/>
              </a:rPr>
              <a:t>of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5" dirty="0">
                <a:latin typeface="Calibri"/>
                <a:cs typeface="Calibri"/>
              </a:rPr>
              <a:t>the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5" dirty="0">
                <a:latin typeface="Calibri"/>
                <a:cs typeface="Calibri"/>
              </a:rPr>
              <a:t>image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3404" y="1590548"/>
            <a:ext cx="8394700" cy="10160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 algn="just">
              <a:lnSpc>
                <a:spcPts val="2400"/>
              </a:lnSpc>
              <a:spcBef>
                <a:spcPts val="675"/>
              </a:spcBef>
            </a:pPr>
            <a:r>
              <a:rPr sz="2500" spc="-10" dirty="0">
                <a:latin typeface="Calibri"/>
                <a:cs typeface="Calibri"/>
              </a:rPr>
              <a:t>distance </a:t>
            </a:r>
            <a:r>
              <a:rPr sz="2500" dirty="0">
                <a:latin typeface="Calibri"/>
                <a:cs typeface="Calibri"/>
              </a:rPr>
              <a:t>and </a:t>
            </a:r>
            <a:r>
              <a:rPr sz="2500" spc="-5" dirty="0">
                <a:latin typeface="Calibri"/>
                <a:cs typeface="Calibri"/>
              </a:rPr>
              <a:t>object </a:t>
            </a:r>
            <a:r>
              <a:rPr sz="2500" spc="-10" dirty="0">
                <a:latin typeface="Calibri"/>
                <a:cs typeface="Calibri"/>
              </a:rPr>
              <a:t>distance </a:t>
            </a:r>
            <a:r>
              <a:rPr sz="2500" spc="-15" dirty="0">
                <a:latin typeface="Calibri"/>
                <a:cs typeface="Calibri"/>
              </a:rPr>
              <a:t>to </a:t>
            </a:r>
            <a:r>
              <a:rPr sz="2500" dirty="0">
                <a:latin typeface="Calibri"/>
                <a:cs typeface="Calibri"/>
              </a:rPr>
              <a:t>the </a:t>
            </a:r>
            <a:r>
              <a:rPr sz="2500" spc="-15" dirty="0">
                <a:latin typeface="Calibri"/>
                <a:cs typeface="Calibri"/>
              </a:rPr>
              <a:t>ratio </a:t>
            </a:r>
            <a:r>
              <a:rPr sz="2500" spc="-5" dirty="0">
                <a:latin typeface="Calibri"/>
                <a:cs typeface="Calibri"/>
              </a:rPr>
              <a:t>of </a:t>
            </a:r>
            <a:r>
              <a:rPr sz="2500" spc="-10" dirty="0">
                <a:latin typeface="Calibri"/>
                <a:cs typeface="Calibri"/>
              </a:rPr>
              <a:t>the image height </a:t>
            </a:r>
            <a:r>
              <a:rPr sz="2500" spc="5" dirty="0">
                <a:latin typeface="Cambria Math"/>
                <a:cs typeface="Cambria Math"/>
              </a:rPr>
              <a:t>(𝑦)  </a:t>
            </a:r>
            <a:r>
              <a:rPr sz="2500" spc="-5" dirty="0">
                <a:latin typeface="Calibri"/>
                <a:cs typeface="Calibri"/>
              </a:rPr>
              <a:t>and object </a:t>
            </a:r>
            <a:r>
              <a:rPr sz="2500" spc="-10" dirty="0">
                <a:latin typeface="Calibri"/>
                <a:cs typeface="Calibri"/>
              </a:rPr>
              <a:t>height </a:t>
            </a:r>
            <a:r>
              <a:rPr sz="2500" spc="55" dirty="0">
                <a:latin typeface="Calibri"/>
                <a:cs typeface="Calibri"/>
              </a:rPr>
              <a:t>(</a:t>
            </a:r>
            <a:r>
              <a:rPr sz="2500" spc="55" dirty="0">
                <a:latin typeface="Cambria Math"/>
                <a:cs typeface="Cambria Math"/>
              </a:rPr>
              <a:t>𝑦</a:t>
            </a:r>
            <a:r>
              <a:rPr sz="3750" spc="82" baseline="200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)</a:t>
            </a:r>
            <a:r>
              <a:rPr sz="2500" spc="-5" dirty="0">
                <a:latin typeface="Calibri"/>
                <a:cs typeface="Calibri"/>
              </a:rPr>
              <a:t>The magnification equation is </a:t>
            </a:r>
            <a:r>
              <a:rPr sz="2500" spc="-25" dirty="0">
                <a:latin typeface="Calibri"/>
                <a:cs typeface="Calibri"/>
              </a:rPr>
              <a:t>stated </a:t>
            </a:r>
            <a:r>
              <a:rPr sz="2500" spc="-5" dirty="0">
                <a:latin typeface="Calibri"/>
                <a:cs typeface="Calibri"/>
              </a:rPr>
              <a:t>as </a:t>
            </a:r>
            <a:r>
              <a:rPr sz="2500" spc="55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follows: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85863" y="4112895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399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73404" y="3688207"/>
            <a:ext cx="110807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145" dirty="0">
                <a:latin typeface="Cambria Math"/>
                <a:cs typeface="Cambria Math"/>
              </a:rPr>
              <a:t>𝑦 </a:t>
            </a:r>
            <a:r>
              <a:rPr sz="3750" spc="-7" baseline="-32222" dirty="0">
                <a:latin typeface="Cambria Math"/>
                <a:cs typeface="Cambria Math"/>
              </a:rPr>
              <a:t>=</a:t>
            </a:r>
            <a:r>
              <a:rPr sz="3750" spc="517" baseline="-32222" dirty="0">
                <a:latin typeface="Cambria Math"/>
                <a:cs typeface="Cambria Math"/>
              </a:rPr>
              <a:t> </a:t>
            </a:r>
            <a:r>
              <a:rPr sz="1800" spc="140" dirty="0">
                <a:latin typeface="Cambria Math"/>
                <a:cs typeface="Cambria Math"/>
              </a:rPr>
              <a:t>𝑦</a:t>
            </a:r>
            <a:r>
              <a:rPr sz="1800" spc="250" dirty="0">
                <a:latin typeface="Cambria Math"/>
                <a:cs typeface="Cambria Math"/>
              </a:rPr>
              <a:t> 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0168" y="4119498"/>
            <a:ext cx="1074420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865505" algn="l"/>
              </a:tabLst>
            </a:pPr>
            <a:r>
              <a:rPr sz="1800" spc="50" dirty="0">
                <a:latin typeface="Cambria Math"/>
                <a:cs typeface="Cambria Math"/>
              </a:rPr>
              <a:t>𝑠	</a:t>
            </a:r>
            <a:r>
              <a:rPr sz="1800" spc="55" dirty="0">
                <a:latin typeface="Cambria Math"/>
                <a:cs typeface="Cambria Math"/>
              </a:rPr>
              <a:t>𝑠</a:t>
            </a:r>
            <a:r>
              <a:rPr sz="1800" spc="250" dirty="0">
                <a:latin typeface="Cambria Math"/>
                <a:cs typeface="Cambria Math"/>
              </a:rPr>
              <a:t> 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9239" y="411289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99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40382" y="3874134"/>
            <a:ext cx="191135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25" dirty="0">
                <a:latin typeface="Calibri"/>
                <a:cs typeface="Calibri"/>
              </a:rPr>
              <a:t>for </a:t>
            </a:r>
            <a:r>
              <a:rPr sz="2500" spc="-10" dirty="0">
                <a:latin typeface="Calibri"/>
                <a:cs typeface="Calibri"/>
              </a:rPr>
              <a:t>small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angle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57828" y="4713351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983863" y="4720209"/>
            <a:ext cx="1069340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943610" algn="l"/>
              </a:tabLst>
            </a:pPr>
            <a:r>
              <a:rPr sz="1800" spc="260" dirty="0">
                <a:latin typeface="Cambria Math"/>
                <a:cs typeface="Cambria Math"/>
              </a:rPr>
              <a:t>𝑦	</a:t>
            </a:r>
            <a:r>
              <a:rPr sz="1800" spc="110" dirty="0">
                <a:latin typeface="Cambria Math"/>
                <a:cs typeface="Cambria Math"/>
              </a:rPr>
              <a:t>𝑠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888991" y="4713351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072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5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5" dirty="0"/>
              <a:t>Reflection</a:t>
            </a:r>
            <a:r>
              <a:rPr spc="20" dirty="0"/>
              <a:t> </a:t>
            </a:r>
            <a:r>
              <a:rPr spc="-5" dirty="0"/>
              <a:t>law</a:t>
            </a:r>
          </a:p>
          <a:p>
            <a:pPr marL="355600" indent="-34290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>
                <a:latin typeface="Cambria Math"/>
                <a:cs typeface="Cambria Math"/>
              </a:rPr>
              <a:t>𝜑 =</a:t>
            </a:r>
            <a:r>
              <a:rPr spc="-210" dirty="0">
                <a:latin typeface="Cambria Math"/>
                <a:cs typeface="Cambria Math"/>
              </a:rPr>
              <a:t> </a:t>
            </a:r>
            <a:r>
              <a:rPr spc="-5" dirty="0">
                <a:latin typeface="Cambria Math"/>
                <a:cs typeface="Cambria Math"/>
              </a:rPr>
              <a:t>𝜑</a:t>
            </a:r>
            <a:r>
              <a:rPr spc="85" dirty="0">
                <a:latin typeface="Cambria Math"/>
                <a:cs typeface="Cambria Math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pc="-5" dirty="0">
                <a:latin typeface="Arial"/>
                <a:cs typeface="Arial"/>
              </a:rPr>
              <a:t>•</a:t>
            </a:r>
          </a:p>
          <a:p>
            <a:pPr marL="355600" indent="-342900">
              <a:lnSpc>
                <a:spcPct val="100000"/>
              </a:lnSpc>
              <a:spcBef>
                <a:spcPts val="1730"/>
              </a:spcBef>
              <a:buFont typeface="Arial"/>
              <a:buChar char="•"/>
              <a:tabLst>
                <a:tab pos="355600" algn="l"/>
                <a:tab pos="356235" algn="l"/>
                <a:tab pos="3627754" algn="l"/>
              </a:tabLst>
            </a:pPr>
            <a:r>
              <a:rPr spc="-5" dirty="0">
                <a:latin typeface="Cambria Math"/>
                <a:cs typeface="Cambria Math"/>
              </a:rPr>
              <a:t>𝑀  =</a:t>
            </a:r>
            <a:r>
              <a:rPr spc="-190" dirty="0">
                <a:latin typeface="Cambria Math"/>
                <a:cs typeface="Cambria Math"/>
              </a:rPr>
              <a:t> </a:t>
            </a:r>
            <a:r>
              <a:rPr spc="-5" dirty="0">
                <a:latin typeface="Cambria Math"/>
                <a:cs typeface="Cambria Math"/>
              </a:rPr>
              <a:t>𝑚𝑎𝑔𝑛𝑖𝑓𝑖𝑐𝑎𝑡𝑖𝑜𝑛</a:t>
            </a:r>
            <a:r>
              <a:rPr spc="210" dirty="0">
                <a:latin typeface="Cambria Math"/>
                <a:cs typeface="Cambria Math"/>
              </a:rPr>
              <a:t> </a:t>
            </a:r>
            <a:r>
              <a:rPr spc="-5" dirty="0">
                <a:latin typeface="Cambria Math"/>
                <a:cs typeface="Cambria Math"/>
              </a:rPr>
              <a:t>=	</a:t>
            </a:r>
            <a:r>
              <a:rPr sz="2700" spc="209" baseline="44753" dirty="0">
                <a:latin typeface="Cambria Math"/>
                <a:cs typeface="Cambria Math"/>
              </a:rPr>
              <a:t>𝑦 </a:t>
            </a:r>
            <a:r>
              <a:rPr sz="2500" spc="-5" dirty="0">
                <a:latin typeface="Cambria Math"/>
                <a:cs typeface="Cambria Math"/>
              </a:rPr>
              <a:t>=</a:t>
            </a:r>
            <a:r>
              <a:rPr sz="2500" spc="484" dirty="0">
                <a:latin typeface="Cambria Math"/>
                <a:cs typeface="Cambria Math"/>
              </a:rPr>
              <a:t> </a:t>
            </a:r>
            <a:r>
              <a:rPr sz="2700" spc="82" baseline="44753" dirty="0">
                <a:latin typeface="Cambria Math"/>
                <a:cs typeface="Cambria Math"/>
              </a:rPr>
              <a:t>𝑠</a:t>
            </a:r>
            <a:r>
              <a:rPr sz="2700" spc="375" baseline="44753" dirty="0">
                <a:latin typeface="Cambria Math"/>
                <a:cs typeface="Cambria Math"/>
              </a:rPr>
              <a:t> </a:t>
            </a:r>
            <a:endParaRPr sz="2700" baseline="44753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The </a:t>
            </a:r>
            <a:r>
              <a:rPr spc="-25" dirty="0"/>
              <a:t>Power </a:t>
            </a:r>
            <a:r>
              <a:rPr spc="-5" dirty="0"/>
              <a:t>of a </a:t>
            </a:r>
            <a:r>
              <a:rPr spc="-10" dirty="0"/>
              <a:t>Mirror </a:t>
            </a:r>
            <a:r>
              <a:rPr spc="-5" dirty="0"/>
              <a:t>is </a:t>
            </a:r>
            <a:r>
              <a:rPr spc="-10" dirty="0"/>
              <a:t>given </a:t>
            </a:r>
            <a:r>
              <a:rPr spc="-15" dirty="0"/>
              <a:t>by </a:t>
            </a:r>
            <a:r>
              <a:rPr spc="-5" dirty="0"/>
              <a:t>equation</a:t>
            </a:r>
            <a:r>
              <a:rPr spc="75" dirty="0"/>
              <a:t> </a:t>
            </a:r>
            <a:r>
              <a:rPr spc="-5" dirty="0"/>
              <a:t>:</a:t>
            </a:r>
          </a:p>
          <a:p>
            <a:pPr marL="355600" indent="-342900">
              <a:lnSpc>
                <a:spcPct val="100000"/>
              </a:lnSpc>
              <a:spcBef>
                <a:spcPts val="15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>
                <a:latin typeface="Cambria Math"/>
                <a:cs typeface="Cambria Math"/>
              </a:rPr>
              <a:t>𝑃</a:t>
            </a:r>
            <a:r>
              <a:rPr spc="200" dirty="0">
                <a:latin typeface="Cambria Math"/>
                <a:cs typeface="Cambria Math"/>
              </a:rPr>
              <a:t> </a:t>
            </a:r>
            <a:r>
              <a:rPr spc="-5" dirty="0">
                <a:latin typeface="Cambria Math"/>
                <a:cs typeface="Cambria Math"/>
              </a:rPr>
              <a:t>=</a:t>
            </a:r>
          </a:p>
        </p:txBody>
      </p:sp>
      <p:sp>
        <p:nvSpPr>
          <p:cNvPr id="19" name="object 19"/>
          <p:cNvSpPr/>
          <p:nvPr/>
        </p:nvSpPr>
        <p:spPr>
          <a:xfrm>
            <a:off x="1373124" y="5793892"/>
            <a:ext cx="146685" cy="0"/>
          </a:xfrm>
          <a:custGeom>
            <a:avLst/>
            <a:gdLst/>
            <a:ahLst/>
            <a:cxnLst/>
            <a:rect l="l" t="t" r="r" b="b"/>
            <a:pathLst>
              <a:path w="146684">
                <a:moveTo>
                  <a:pt x="0" y="0"/>
                </a:moveTo>
                <a:lnTo>
                  <a:pt x="146303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221992" y="5793892"/>
            <a:ext cx="160020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60019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93492" y="579389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112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360677" y="5299386"/>
            <a:ext cx="2153920" cy="80518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645"/>
              </a:spcBef>
            </a:pPr>
            <a:r>
              <a:rPr sz="1800" spc="55" dirty="0">
                <a:latin typeface="Cambria Math"/>
                <a:cs typeface="Cambria Math"/>
              </a:rPr>
              <a:t>1  </a:t>
            </a:r>
            <a:r>
              <a:rPr sz="3750" spc="-7" baseline="-32222" dirty="0">
                <a:latin typeface="Cambria Math"/>
                <a:cs typeface="Cambria Math"/>
              </a:rPr>
              <a:t>=      </a:t>
            </a:r>
            <a:r>
              <a:rPr sz="1800" spc="55" dirty="0">
                <a:latin typeface="Cambria Math"/>
                <a:cs typeface="Cambria Math"/>
              </a:rPr>
              <a:t>2  </a:t>
            </a:r>
            <a:r>
              <a:rPr sz="3750" spc="-7" baseline="-32222" dirty="0">
                <a:latin typeface="Cambria Math"/>
                <a:cs typeface="Cambria Math"/>
              </a:rPr>
              <a:t>= </a:t>
            </a:r>
            <a:r>
              <a:rPr sz="1800" spc="55" dirty="0">
                <a:latin typeface="Cambria Math"/>
                <a:cs typeface="Cambria Math"/>
              </a:rPr>
              <a:t>1 </a:t>
            </a:r>
            <a:r>
              <a:rPr sz="3750" spc="-7" baseline="-32222" dirty="0">
                <a:latin typeface="Cambria Math"/>
                <a:cs typeface="Cambria Math"/>
              </a:rPr>
              <a:t>+</a:t>
            </a:r>
            <a:r>
              <a:rPr sz="3750" spc="-104" baseline="-32222" dirty="0">
                <a:latin typeface="Cambria Math"/>
                <a:cs typeface="Cambria Math"/>
              </a:rPr>
              <a:t> </a:t>
            </a:r>
            <a:r>
              <a:rPr sz="1800" spc="55" dirty="0">
                <a:latin typeface="Cambria Math"/>
                <a:cs typeface="Cambria Math"/>
              </a:rPr>
              <a:t>1</a:t>
            </a:r>
            <a:endParaRPr sz="1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  <a:tabLst>
                <a:tab pos="861060" algn="l"/>
                <a:tab pos="1440815" algn="l"/>
                <a:tab pos="1945005" algn="l"/>
              </a:tabLst>
            </a:pPr>
            <a:r>
              <a:rPr sz="1800" spc="100" dirty="0">
                <a:latin typeface="Cambria Math"/>
                <a:cs typeface="Cambria Math"/>
              </a:rPr>
              <a:t>𝑓	</a:t>
            </a:r>
            <a:r>
              <a:rPr sz="1800" spc="50" dirty="0">
                <a:latin typeface="Cambria Math"/>
                <a:cs typeface="Cambria Math"/>
              </a:rPr>
              <a:t>𝑅	𝑠	</a:t>
            </a:r>
            <a:r>
              <a:rPr sz="1800" spc="55" dirty="0">
                <a:latin typeface="Cambria Math"/>
                <a:cs typeface="Cambria Math"/>
              </a:rPr>
              <a:t>𝑠</a:t>
            </a:r>
            <a:r>
              <a:rPr sz="1800" spc="250" dirty="0">
                <a:latin typeface="Cambria Math"/>
                <a:cs typeface="Cambria Math"/>
              </a:rPr>
              <a:t> 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305555" y="5793892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072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4" name="object 4"/>
          <p:cNvSpPr txBox="1"/>
          <p:nvPr/>
        </p:nvSpPr>
        <p:spPr>
          <a:xfrm>
            <a:off x="330200" y="1563446"/>
            <a:ext cx="8282305" cy="501015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459"/>
              </a:spcBef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latin typeface="Calibri"/>
                <a:cs typeface="Calibri"/>
              </a:rPr>
              <a:t>A </a:t>
            </a:r>
            <a:r>
              <a:rPr sz="3000" spc="-10" dirty="0">
                <a:latin typeface="Calibri"/>
                <a:cs typeface="Calibri"/>
              </a:rPr>
              <a:t>spherical reflecting </a:t>
            </a:r>
            <a:r>
              <a:rPr sz="3000" spc="-15" dirty="0">
                <a:latin typeface="Calibri"/>
                <a:cs typeface="Calibri"/>
              </a:rPr>
              <a:t>surface </a:t>
            </a:r>
            <a:r>
              <a:rPr sz="3000" spc="-5" dirty="0">
                <a:latin typeface="Calibri"/>
                <a:cs typeface="Calibri"/>
              </a:rPr>
              <a:t>has </a:t>
            </a:r>
            <a:r>
              <a:rPr sz="3000" spc="-15" dirty="0">
                <a:latin typeface="Calibri"/>
                <a:cs typeface="Calibri"/>
              </a:rPr>
              <a:t>image-forming  </a:t>
            </a:r>
            <a:r>
              <a:rPr sz="3000" spc="-10" dirty="0">
                <a:latin typeface="Calibri"/>
                <a:cs typeface="Calibri"/>
              </a:rPr>
              <a:t>properties </a:t>
            </a:r>
            <a:r>
              <a:rPr sz="3000" spc="-5" dirty="0">
                <a:latin typeface="Calibri"/>
                <a:cs typeface="Calibri"/>
              </a:rPr>
              <a:t>similar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dirty="0">
                <a:latin typeface="Calibri"/>
                <a:cs typeface="Calibri"/>
              </a:rPr>
              <a:t>those of a thin </a:t>
            </a:r>
            <a:r>
              <a:rPr sz="3000" spc="-5" dirty="0">
                <a:latin typeface="Calibri"/>
                <a:cs typeface="Calibri"/>
              </a:rPr>
              <a:t>lens </a:t>
            </a:r>
            <a:r>
              <a:rPr sz="3000" dirty="0">
                <a:latin typeface="Calibri"/>
                <a:cs typeface="Calibri"/>
              </a:rPr>
              <a:t>or of a  </a:t>
            </a:r>
            <a:r>
              <a:rPr sz="3000" spc="-5" dirty="0">
                <a:latin typeface="Calibri"/>
                <a:cs typeface="Calibri"/>
              </a:rPr>
              <a:t>single </a:t>
            </a:r>
            <a:r>
              <a:rPr sz="3000" spc="-15" dirty="0">
                <a:latin typeface="Calibri"/>
                <a:cs typeface="Calibri"/>
              </a:rPr>
              <a:t>refracting  surface.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image </a:t>
            </a:r>
            <a:r>
              <a:rPr sz="3000" spc="-20" dirty="0">
                <a:latin typeface="Calibri"/>
                <a:cs typeface="Calibri"/>
              </a:rPr>
              <a:t>from </a:t>
            </a:r>
            <a:r>
              <a:rPr sz="3000" dirty="0">
                <a:latin typeface="Calibri"/>
                <a:cs typeface="Calibri"/>
              </a:rPr>
              <a:t>a  </a:t>
            </a:r>
            <a:r>
              <a:rPr sz="3000" spc="-10" dirty="0">
                <a:latin typeface="Calibri"/>
                <a:cs typeface="Calibri"/>
              </a:rPr>
              <a:t>spherical mirror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5" dirty="0">
                <a:latin typeface="Calibri"/>
                <a:cs typeface="Calibri"/>
              </a:rPr>
              <a:t>in some </a:t>
            </a:r>
            <a:r>
              <a:rPr sz="3000" spc="-10" dirty="0">
                <a:latin typeface="Calibri"/>
                <a:cs typeface="Calibri"/>
              </a:rPr>
              <a:t>respects superior </a:t>
            </a:r>
            <a:r>
              <a:rPr sz="3000" spc="-25" dirty="0">
                <a:latin typeface="Calibri"/>
                <a:cs typeface="Calibri"/>
              </a:rPr>
              <a:t>to 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spc="-20" dirty="0">
                <a:latin typeface="Calibri"/>
                <a:cs typeface="Calibri"/>
              </a:rPr>
              <a:t>from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10" dirty="0">
                <a:latin typeface="Calibri"/>
                <a:cs typeface="Calibri"/>
              </a:rPr>
              <a:t>lens, notably </a:t>
            </a:r>
            <a:r>
              <a:rPr sz="3000" spc="-5" dirty="0">
                <a:latin typeface="Calibri"/>
                <a:cs typeface="Calibri"/>
              </a:rPr>
              <a:t>in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absence </a:t>
            </a:r>
            <a:r>
              <a:rPr sz="3000" dirty="0">
                <a:latin typeface="Calibri"/>
                <a:cs typeface="Calibri"/>
              </a:rPr>
              <a:t>of  </a:t>
            </a:r>
            <a:r>
              <a:rPr sz="3000" spc="-15" dirty="0">
                <a:latin typeface="Calibri"/>
                <a:cs typeface="Calibri"/>
              </a:rPr>
              <a:t>chromatic </a:t>
            </a:r>
            <a:r>
              <a:rPr sz="3000" spc="-25" dirty="0">
                <a:latin typeface="Calibri"/>
                <a:cs typeface="Calibri"/>
              </a:rPr>
              <a:t>effects </a:t>
            </a:r>
            <a:r>
              <a:rPr sz="3000" spc="-5" dirty="0">
                <a:latin typeface="Calibri"/>
                <a:cs typeface="Calibri"/>
              </a:rPr>
              <a:t>due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spc="-10" dirty="0">
                <a:latin typeface="Calibri"/>
                <a:cs typeface="Calibri"/>
              </a:rPr>
              <a:t>dispersion that </a:t>
            </a:r>
            <a:r>
              <a:rPr sz="3000" spc="-25" dirty="0">
                <a:latin typeface="Calibri"/>
                <a:cs typeface="Calibri"/>
              </a:rPr>
              <a:t>always  </a:t>
            </a:r>
            <a:r>
              <a:rPr sz="3000" spc="-15" dirty="0">
                <a:latin typeface="Calibri"/>
                <a:cs typeface="Calibri"/>
              </a:rPr>
              <a:t>accompany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5" dirty="0">
                <a:latin typeface="Calibri"/>
                <a:cs typeface="Calibri"/>
              </a:rPr>
              <a:t>refraction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white light. </a:t>
            </a:r>
            <a:r>
              <a:rPr sz="3000" spc="-25" dirty="0">
                <a:latin typeface="Calibri"/>
                <a:cs typeface="Calibri"/>
              </a:rPr>
              <a:t>Therefore  </a:t>
            </a:r>
            <a:r>
              <a:rPr sz="3000" spc="-15" dirty="0">
                <a:latin typeface="Calibri"/>
                <a:cs typeface="Calibri"/>
              </a:rPr>
              <a:t>mirrors are </a:t>
            </a:r>
            <a:r>
              <a:rPr sz="3000" spc="-10" dirty="0">
                <a:latin typeface="Calibri"/>
                <a:cs typeface="Calibri"/>
              </a:rPr>
              <a:t>occasionally </a:t>
            </a:r>
            <a:r>
              <a:rPr sz="3000" dirty="0">
                <a:latin typeface="Calibri"/>
                <a:cs typeface="Calibri"/>
              </a:rPr>
              <a:t>used </a:t>
            </a:r>
            <a:r>
              <a:rPr sz="3000" spc="-5" dirty="0">
                <a:latin typeface="Calibri"/>
                <a:cs typeface="Calibri"/>
              </a:rPr>
              <a:t>in place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5" dirty="0">
                <a:latin typeface="Calibri"/>
                <a:cs typeface="Calibri"/>
              </a:rPr>
              <a:t>lenses in  </a:t>
            </a:r>
            <a:r>
              <a:rPr sz="3000" spc="-10" dirty="0">
                <a:latin typeface="Calibri"/>
                <a:cs typeface="Calibri"/>
              </a:rPr>
              <a:t>optical instruments, </a:t>
            </a:r>
            <a:r>
              <a:rPr sz="3000" spc="-5" dirty="0">
                <a:latin typeface="Calibri"/>
                <a:cs typeface="Calibri"/>
              </a:rPr>
              <a:t>but their </a:t>
            </a:r>
            <a:r>
              <a:rPr sz="3000" spc="-10" dirty="0">
                <a:latin typeface="Calibri"/>
                <a:cs typeface="Calibri"/>
              </a:rPr>
              <a:t>applications </a:t>
            </a:r>
            <a:r>
              <a:rPr sz="3000" spc="-15" dirty="0">
                <a:latin typeface="Calibri"/>
                <a:cs typeface="Calibri"/>
              </a:rPr>
              <a:t>are </a:t>
            </a:r>
            <a:r>
              <a:rPr sz="3000" spc="-5" dirty="0">
                <a:latin typeface="Calibri"/>
                <a:cs typeface="Calibri"/>
              </a:rPr>
              <a:t>not  </a:t>
            </a:r>
            <a:r>
              <a:rPr sz="3000" dirty="0">
                <a:latin typeface="Calibri"/>
                <a:cs typeface="Calibri"/>
              </a:rPr>
              <a:t>as </a:t>
            </a:r>
            <a:r>
              <a:rPr sz="3000" spc="-15" dirty="0">
                <a:latin typeface="Calibri"/>
                <a:cs typeface="Calibri"/>
              </a:rPr>
              <a:t>broad </a:t>
            </a:r>
            <a:r>
              <a:rPr sz="3000" dirty="0">
                <a:latin typeface="Calibri"/>
                <a:cs typeface="Calibri"/>
              </a:rPr>
              <a:t>as those of </a:t>
            </a:r>
            <a:r>
              <a:rPr sz="3000" spc="-10" dirty="0">
                <a:latin typeface="Calibri"/>
                <a:cs typeface="Calibri"/>
              </a:rPr>
              <a:t>lenses because they </a:t>
            </a:r>
            <a:r>
              <a:rPr sz="3000" spc="-5" dirty="0">
                <a:latin typeface="Calibri"/>
                <a:cs typeface="Calibri"/>
              </a:rPr>
              <a:t>do not  </a:t>
            </a:r>
            <a:r>
              <a:rPr sz="3000" spc="-25" dirty="0">
                <a:latin typeface="Calibri"/>
                <a:cs typeface="Calibri"/>
              </a:rPr>
              <a:t>offer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same possibilities </a:t>
            </a:r>
            <a:r>
              <a:rPr sz="3000" spc="-25" dirty="0">
                <a:latin typeface="Calibri"/>
                <a:cs typeface="Calibri"/>
              </a:rPr>
              <a:t>for </a:t>
            </a:r>
            <a:r>
              <a:rPr sz="3000" spc="-10" dirty="0">
                <a:latin typeface="Calibri"/>
                <a:cs typeface="Calibri"/>
              </a:rPr>
              <a:t>correction </a:t>
            </a:r>
            <a:r>
              <a:rPr sz="3000" dirty="0">
                <a:latin typeface="Calibri"/>
                <a:cs typeface="Calibri"/>
              </a:rPr>
              <a:t>of the  </a:t>
            </a:r>
            <a:r>
              <a:rPr sz="3000" spc="-5" dirty="0">
                <a:latin typeface="Calibri"/>
                <a:cs typeface="Calibri"/>
              </a:rPr>
              <a:t>other </a:t>
            </a:r>
            <a:r>
              <a:rPr sz="3000" spc="-10" dirty="0">
                <a:latin typeface="Calibri"/>
                <a:cs typeface="Calibri"/>
              </a:rPr>
              <a:t>aberrations </a:t>
            </a:r>
            <a:r>
              <a:rPr sz="3000" dirty="0">
                <a:latin typeface="Calibri"/>
                <a:cs typeface="Calibri"/>
              </a:rPr>
              <a:t>of the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image.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784960" y="3087450"/>
            <a:ext cx="7478225" cy="24173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8768" y="3428853"/>
            <a:ext cx="1767205" cy="143510"/>
          </a:xfrm>
          <a:custGeom>
            <a:avLst/>
            <a:gdLst/>
            <a:ahLst/>
            <a:cxnLst/>
            <a:rect l="l" t="t" r="r" b="b"/>
            <a:pathLst>
              <a:path w="1767205" h="143510">
                <a:moveTo>
                  <a:pt x="1716494" y="82471"/>
                </a:moveTo>
                <a:lnTo>
                  <a:pt x="1637642" y="125451"/>
                </a:lnTo>
                <a:lnTo>
                  <a:pt x="1633358" y="127739"/>
                </a:lnTo>
                <a:lnTo>
                  <a:pt x="1631788" y="133017"/>
                </a:lnTo>
                <a:lnTo>
                  <a:pt x="1634116" y="137240"/>
                </a:lnTo>
                <a:lnTo>
                  <a:pt x="1636460" y="141639"/>
                </a:lnTo>
                <a:lnTo>
                  <a:pt x="1641820" y="143222"/>
                </a:lnTo>
                <a:lnTo>
                  <a:pt x="1646087" y="140759"/>
                </a:lnTo>
                <a:lnTo>
                  <a:pt x="1751308" y="83400"/>
                </a:lnTo>
                <a:lnTo>
                  <a:pt x="1749118" y="83400"/>
                </a:lnTo>
                <a:lnTo>
                  <a:pt x="1716494" y="82471"/>
                </a:lnTo>
                <a:close/>
              </a:path>
              <a:path w="1767205" h="143510">
                <a:moveTo>
                  <a:pt x="1731922" y="74061"/>
                </a:moveTo>
                <a:lnTo>
                  <a:pt x="1716494" y="82471"/>
                </a:lnTo>
                <a:lnTo>
                  <a:pt x="1749118" y="83400"/>
                </a:lnTo>
                <a:lnTo>
                  <a:pt x="1749157" y="81992"/>
                </a:lnTo>
                <a:lnTo>
                  <a:pt x="1744693" y="81992"/>
                </a:lnTo>
                <a:lnTo>
                  <a:pt x="1731922" y="74061"/>
                </a:lnTo>
                <a:close/>
              </a:path>
              <a:path w="1767205" h="143510">
                <a:moveTo>
                  <a:pt x="1645893" y="0"/>
                </a:moveTo>
                <a:lnTo>
                  <a:pt x="1640463" y="1231"/>
                </a:lnTo>
                <a:lnTo>
                  <a:pt x="1637889" y="5278"/>
                </a:lnTo>
                <a:lnTo>
                  <a:pt x="1635315" y="9501"/>
                </a:lnTo>
                <a:lnTo>
                  <a:pt x="1636584" y="14955"/>
                </a:lnTo>
                <a:lnTo>
                  <a:pt x="1640709" y="17418"/>
                </a:lnTo>
                <a:lnTo>
                  <a:pt x="1717143" y="64884"/>
                </a:lnTo>
                <a:lnTo>
                  <a:pt x="1749612" y="65805"/>
                </a:lnTo>
                <a:lnTo>
                  <a:pt x="1749118" y="83400"/>
                </a:lnTo>
                <a:lnTo>
                  <a:pt x="1751308" y="83400"/>
                </a:lnTo>
                <a:lnTo>
                  <a:pt x="1766801" y="74954"/>
                </a:lnTo>
                <a:lnTo>
                  <a:pt x="1650018" y="2463"/>
                </a:lnTo>
                <a:lnTo>
                  <a:pt x="1645893" y="0"/>
                </a:lnTo>
                <a:close/>
              </a:path>
              <a:path w="1767205" h="143510">
                <a:moveTo>
                  <a:pt x="501" y="16187"/>
                </a:moveTo>
                <a:lnTo>
                  <a:pt x="0" y="33606"/>
                </a:lnTo>
                <a:lnTo>
                  <a:pt x="1716494" y="82471"/>
                </a:lnTo>
                <a:lnTo>
                  <a:pt x="1731922" y="74061"/>
                </a:lnTo>
                <a:lnTo>
                  <a:pt x="1717143" y="64884"/>
                </a:lnTo>
                <a:lnTo>
                  <a:pt x="501" y="16187"/>
                </a:lnTo>
                <a:close/>
              </a:path>
              <a:path w="1767205" h="143510">
                <a:moveTo>
                  <a:pt x="1745133" y="66860"/>
                </a:moveTo>
                <a:lnTo>
                  <a:pt x="1731922" y="74061"/>
                </a:lnTo>
                <a:lnTo>
                  <a:pt x="1744693" y="81992"/>
                </a:lnTo>
                <a:lnTo>
                  <a:pt x="1745133" y="66860"/>
                </a:lnTo>
                <a:close/>
              </a:path>
              <a:path w="1767205" h="143510">
                <a:moveTo>
                  <a:pt x="1749582" y="66860"/>
                </a:moveTo>
                <a:lnTo>
                  <a:pt x="1745133" y="66860"/>
                </a:lnTo>
                <a:lnTo>
                  <a:pt x="1744693" y="81992"/>
                </a:lnTo>
                <a:lnTo>
                  <a:pt x="1749157" y="81992"/>
                </a:lnTo>
                <a:lnTo>
                  <a:pt x="1749582" y="66860"/>
                </a:lnTo>
                <a:close/>
              </a:path>
              <a:path w="1767205" h="143510">
                <a:moveTo>
                  <a:pt x="1717143" y="64884"/>
                </a:moveTo>
                <a:lnTo>
                  <a:pt x="1731922" y="74061"/>
                </a:lnTo>
                <a:lnTo>
                  <a:pt x="1745133" y="66860"/>
                </a:lnTo>
                <a:lnTo>
                  <a:pt x="1749582" y="66860"/>
                </a:lnTo>
                <a:lnTo>
                  <a:pt x="1749612" y="65805"/>
                </a:lnTo>
                <a:lnTo>
                  <a:pt x="1717143" y="648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39510" y="4872413"/>
            <a:ext cx="1664335" cy="143510"/>
          </a:xfrm>
          <a:custGeom>
            <a:avLst/>
            <a:gdLst/>
            <a:ahLst/>
            <a:cxnLst/>
            <a:rect l="l" t="t" r="r" b="b"/>
            <a:pathLst>
              <a:path w="1664335" h="143510">
                <a:moveTo>
                  <a:pt x="1629344" y="71629"/>
                </a:moveTo>
                <a:lnTo>
                  <a:pt x="1532422" y="128056"/>
                </a:lnTo>
                <a:lnTo>
                  <a:pt x="1530994" y="133440"/>
                </a:lnTo>
                <a:lnTo>
                  <a:pt x="1535895" y="141832"/>
                </a:lnTo>
                <a:lnTo>
                  <a:pt x="1541290" y="143258"/>
                </a:lnTo>
                <a:lnTo>
                  <a:pt x="1649189" y="80426"/>
                </a:lnTo>
                <a:lnTo>
                  <a:pt x="1646842" y="80426"/>
                </a:lnTo>
                <a:lnTo>
                  <a:pt x="1646842" y="79230"/>
                </a:lnTo>
                <a:lnTo>
                  <a:pt x="1642399" y="79230"/>
                </a:lnTo>
                <a:lnTo>
                  <a:pt x="1629344" y="71629"/>
                </a:lnTo>
                <a:close/>
              </a:path>
              <a:path w="1664335" h="143510">
                <a:moveTo>
                  <a:pt x="1614233" y="62831"/>
                </a:moveTo>
                <a:lnTo>
                  <a:pt x="0" y="62831"/>
                </a:lnTo>
                <a:lnTo>
                  <a:pt x="0" y="80426"/>
                </a:lnTo>
                <a:lnTo>
                  <a:pt x="1614233" y="80426"/>
                </a:lnTo>
                <a:lnTo>
                  <a:pt x="1629344" y="71629"/>
                </a:lnTo>
                <a:lnTo>
                  <a:pt x="1614233" y="62831"/>
                </a:lnTo>
                <a:close/>
              </a:path>
              <a:path w="1664335" h="143510">
                <a:moveTo>
                  <a:pt x="1649190" y="62831"/>
                </a:moveTo>
                <a:lnTo>
                  <a:pt x="1646842" y="62831"/>
                </a:lnTo>
                <a:lnTo>
                  <a:pt x="1646842" y="80426"/>
                </a:lnTo>
                <a:lnTo>
                  <a:pt x="1649189" y="80426"/>
                </a:lnTo>
                <a:lnTo>
                  <a:pt x="1664296" y="71629"/>
                </a:lnTo>
                <a:lnTo>
                  <a:pt x="1649190" y="62831"/>
                </a:lnTo>
                <a:close/>
              </a:path>
              <a:path w="1664335" h="143510">
                <a:moveTo>
                  <a:pt x="1642399" y="64028"/>
                </a:moveTo>
                <a:lnTo>
                  <a:pt x="1629344" y="71629"/>
                </a:lnTo>
                <a:lnTo>
                  <a:pt x="1642399" y="79230"/>
                </a:lnTo>
                <a:lnTo>
                  <a:pt x="1642399" y="64028"/>
                </a:lnTo>
                <a:close/>
              </a:path>
              <a:path w="1664335" h="143510">
                <a:moveTo>
                  <a:pt x="1646842" y="64028"/>
                </a:moveTo>
                <a:lnTo>
                  <a:pt x="1642399" y="64028"/>
                </a:lnTo>
                <a:lnTo>
                  <a:pt x="1642399" y="79230"/>
                </a:lnTo>
                <a:lnTo>
                  <a:pt x="1646842" y="79230"/>
                </a:lnTo>
                <a:lnTo>
                  <a:pt x="1646842" y="64028"/>
                </a:lnTo>
                <a:close/>
              </a:path>
              <a:path w="1664335" h="143510">
                <a:moveTo>
                  <a:pt x="1541290" y="0"/>
                </a:moveTo>
                <a:lnTo>
                  <a:pt x="1535895" y="1407"/>
                </a:lnTo>
                <a:lnTo>
                  <a:pt x="1530994" y="9800"/>
                </a:lnTo>
                <a:lnTo>
                  <a:pt x="1532422" y="15202"/>
                </a:lnTo>
                <a:lnTo>
                  <a:pt x="1629344" y="71629"/>
                </a:lnTo>
                <a:lnTo>
                  <a:pt x="1642399" y="64028"/>
                </a:lnTo>
                <a:lnTo>
                  <a:pt x="1646842" y="64028"/>
                </a:lnTo>
                <a:lnTo>
                  <a:pt x="1646842" y="62831"/>
                </a:lnTo>
                <a:lnTo>
                  <a:pt x="1649190" y="62831"/>
                </a:lnTo>
                <a:lnTo>
                  <a:pt x="15412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85063" y="2814965"/>
            <a:ext cx="3086735" cy="1539875"/>
          </a:xfrm>
          <a:custGeom>
            <a:avLst/>
            <a:gdLst/>
            <a:ahLst/>
            <a:cxnLst/>
            <a:rect l="l" t="t" r="r" b="b"/>
            <a:pathLst>
              <a:path w="3086735" h="1539875">
                <a:moveTo>
                  <a:pt x="0" y="0"/>
                </a:moveTo>
                <a:lnTo>
                  <a:pt x="3086177" y="1539557"/>
                </a:lnTo>
              </a:path>
            </a:pathLst>
          </a:custGeom>
          <a:ln w="13201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43925" y="2207236"/>
            <a:ext cx="768350" cy="1250315"/>
          </a:xfrm>
          <a:custGeom>
            <a:avLst/>
            <a:gdLst/>
            <a:ahLst/>
            <a:cxnLst/>
            <a:rect l="l" t="t" r="r" b="b"/>
            <a:pathLst>
              <a:path w="768350" h="1250314">
                <a:moveTo>
                  <a:pt x="18203" y="29680"/>
                </a:moveTo>
                <a:lnTo>
                  <a:pt x="18540" y="47146"/>
                </a:lnTo>
                <a:lnTo>
                  <a:pt x="753235" y="1250296"/>
                </a:lnTo>
                <a:lnTo>
                  <a:pt x="768344" y="1241147"/>
                </a:lnTo>
                <a:lnTo>
                  <a:pt x="33579" y="37967"/>
                </a:lnTo>
                <a:lnTo>
                  <a:pt x="18203" y="29680"/>
                </a:lnTo>
                <a:close/>
              </a:path>
              <a:path w="768350" h="1250314">
                <a:moveTo>
                  <a:pt x="0" y="0"/>
                </a:moveTo>
                <a:lnTo>
                  <a:pt x="2644" y="137240"/>
                </a:lnTo>
                <a:lnTo>
                  <a:pt x="2750" y="141991"/>
                </a:lnTo>
                <a:lnTo>
                  <a:pt x="6770" y="145862"/>
                </a:lnTo>
                <a:lnTo>
                  <a:pt x="11635" y="145862"/>
                </a:lnTo>
                <a:lnTo>
                  <a:pt x="16501" y="145686"/>
                </a:lnTo>
                <a:lnTo>
                  <a:pt x="20362" y="141639"/>
                </a:lnTo>
                <a:lnTo>
                  <a:pt x="18540" y="47146"/>
                </a:lnTo>
                <a:lnTo>
                  <a:pt x="1569" y="19354"/>
                </a:lnTo>
                <a:lnTo>
                  <a:pt x="16625" y="10205"/>
                </a:lnTo>
                <a:lnTo>
                  <a:pt x="18972" y="10205"/>
                </a:lnTo>
                <a:lnTo>
                  <a:pt x="0" y="0"/>
                </a:lnTo>
                <a:close/>
              </a:path>
              <a:path w="768350" h="1250314">
                <a:moveTo>
                  <a:pt x="18972" y="10205"/>
                </a:moveTo>
                <a:lnTo>
                  <a:pt x="16625" y="10205"/>
                </a:lnTo>
                <a:lnTo>
                  <a:pt x="33579" y="37967"/>
                </a:lnTo>
                <a:lnTo>
                  <a:pt x="112657" y="80584"/>
                </a:lnTo>
                <a:lnTo>
                  <a:pt x="116941" y="83048"/>
                </a:lnTo>
                <a:lnTo>
                  <a:pt x="122283" y="81464"/>
                </a:lnTo>
                <a:lnTo>
                  <a:pt x="124593" y="77065"/>
                </a:lnTo>
                <a:lnTo>
                  <a:pt x="126920" y="72843"/>
                </a:lnTo>
                <a:lnTo>
                  <a:pt x="125315" y="67564"/>
                </a:lnTo>
                <a:lnTo>
                  <a:pt x="121031" y="65101"/>
                </a:lnTo>
                <a:lnTo>
                  <a:pt x="18972" y="10205"/>
                </a:lnTo>
                <a:close/>
              </a:path>
              <a:path w="768350" h="1250314">
                <a:moveTo>
                  <a:pt x="16625" y="10205"/>
                </a:moveTo>
                <a:lnTo>
                  <a:pt x="1569" y="19354"/>
                </a:lnTo>
                <a:lnTo>
                  <a:pt x="18540" y="47146"/>
                </a:lnTo>
                <a:lnTo>
                  <a:pt x="18203" y="29680"/>
                </a:lnTo>
                <a:lnTo>
                  <a:pt x="4918" y="22521"/>
                </a:lnTo>
                <a:lnTo>
                  <a:pt x="17912" y="14603"/>
                </a:lnTo>
                <a:lnTo>
                  <a:pt x="19311" y="14603"/>
                </a:lnTo>
                <a:lnTo>
                  <a:pt x="16625" y="10205"/>
                </a:lnTo>
                <a:close/>
              </a:path>
              <a:path w="768350" h="1250314">
                <a:moveTo>
                  <a:pt x="19311" y="14603"/>
                </a:moveTo>
                <a:lnTo>
                  <a:pt x="17912" y="14603"/>
                </a:lnTo>
                <a:lnTo>
                  <a:pt x="18203" y="29680"/>
                </a:lnTo>
                <a:lnTo>
                  <a:pt x="33579" y="37967"/>
                </a:lnTo>
                <a:lnTo>
                  <a:pt x="19311" y="14603"/>
                </a:lnTo>
                <a:close/>
              </a:path>
              <a:path w="768350" h="1250314">
                <a:moveTo>
                  <a:pt x="17912" y="14603"/>
                </a:moveTo>
                <a:lnTo>
                  <a:pt x="4918" y="22521"/>
                </a:lnTo>
                <a:lnTo>
                  <a:pt x="18203" y="29680"/>
                </a:lnTo>
                <a:lnTo>
                  <a:pt x="17912" y="146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45238" y="3504687"/>
            <a:ext cx="508000" cy="850265"/>
          </a:xfrm>
          <a:custGeom>
            <a:avLst/>
            <a:gdLst/>
            <a:ahLst/>
            <a:cxnLst/>
            <a:rect l="l" t="t" r="r" b="b"/>
            <a:pathLst>
              <a:path w="508000" h="850264">
                <a:moveTo>
                  <a:pt x="0" y="0"/>
                </a:moveTo>
                <a:lnTo>
                  <a:pt x="507751" y="849835"/>
                </a:lnTo>
              </a:path>
            </a:pathLst>
          </a:custGeom>
          <a:ln w="132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90452" y="3139944"/>
            <a:ext cx="1665605" cy="143510"/>
          </a:xfrm>
          <a:custGeom>
            <a:avLst/>
            <a:gdLst/>
            <a:ahLst/>
            <a:cxnLst/>
            <a:rect l="l" t="t" r="r" b="b"/>
            <a:pathLst>
              <a:path w="1665604" h="143510">
                <a:moveTo>
                  <a:pt x="1650165" y="62286"/>
                </a:moveTo>
                <a:lnTo>
                  <a:pt x="1647724" y="62286"/>
                </a:lnTo>
                <a:lnTo>
                  <a:pt x="1647724" y="79881"/>
                </a:lnTo>
                <a:lnTo>
                  <a:pt x="1615302" y="80068"/>
                </a:lnTo>
                <a:lnTo>
                  <a:pt x="1533656" y="128267"/>
                </a:lnTo>
                <a:lnTo>
                  <a:pt x="1532246" y="133545"/>
                </a:lnTo>
                <a:lnTo>
                  <a:pt x="1537182" y="141991"/>
                </a:lnTo>
                <a:lnTo>
                  <a:pt x="1542647" y="143398"/>
                </a:lnTo>
                <a:lnTo>
                  <a:pt x="1546702" y="140935"/>
                </a:lnTo>
                <a:lnTo>
                  <a:pt x="1665178" y="70907"/>
                </a:lnTo>
                <a:lnTo>
                  <a:pt x="1650165" y="62286"/>
                </a:lnTo>
                <a:close/>
              </a:path>
              <a:path w="1665604" h="143510">
                <a:moveTo>
                  <a:pt x="1615117" y="62474"/>
                </a:moveTo>
                <a:lnTo>
                  <a:pt x="0" y="71787"/>
                </a:lnTo>
                <a:lnTo>
                  <a:pt x="0" y="89382"/>
                </a:lnTo>
                <a:lnTo>
                  <a:pt x="1615302" y="80068"/>
                </a:lnTo>
                <a:lnTo>
                  <a:pt x="1630321" y="71195"/>
                </a:lnTo>
                <a:lnTo>
                  <a:pt x="1615117" y="62474"/>
                </a:lnTo>
                <a:close/>
              </a:path>
              <a:path w="1665604" h="143510">
                <a:moveTo>
                  <a:pt x="1630321" y="71195"/>
                </a:moveTo>
                <a:lnTo>
                  <a:pt x="1615302" y="80068"/>
                </a:lnTo>
                <a:lnTo>
                  <a:pt x="1647724" y="79881"/>
                </a:lnTo>
                <a:lnTo>
                  <a:pt x="1647724" y="78649"/>
                </a:lnTo>
                <a:lnTo>
                  <a:pt x="1643316" y="78649"/>
                </a:lnTo>
                <a:lnTo>
                  <a:pt x="1630321" y="71195"/>
                </a:lnTo>
                <a:close/>
              </a:path>
              <a:path w="1665604" h="143510">
                <a:moveTo>
                  <a:pt x="1643316" y="63517"/>
                </a:moveTo>
                <a:lnTo>
                  <a:pt x="1630321" y="71195"/>
                </a:lnTo>
                <a:lnTo>
                  <a:pt x="1643316" y="78649"/>
                </a:lnTo>
                <a:lnTo>
                  <a:pt x="1643316" y="63517"/>
                </a:lnTo>
                <a:close/>
              </a:path>
              <a:path w="1665604" h="143510">
                <a:moveTo>
                  <a:pt x="1647724" y="63517"/>
                </a:moveTo>
                <a:lnTo>
                  <a:pt x="1643316" y="63517"/>
                </a:lnTo>
                <a:lnTo>
                  <a:pt x="1643316" y="78649"/>
                </a:lnTo>
                <a:lnTo>
                  <a:pt x="1647724" y="78649"/>
                </a:lnTo>
                <a:lnTo>
                  <a:pt x="1647724" y="63517"/>
                </a:lnTo>
                <a:close/>
              </a:path>
              <a:path w="1665604" h="143510">
                <a:moveTo>
                  <a:pt x="1647724" y="62286"/>
                </a:moveTo>
                <a:lnTo>
                  <a:pt x="1615117" y="62474"/>
                </a:lnTo>
                <a:lnTo>
                  <a:pt x="1630321" y="71195"/>
                </a:lnTo>
                <a:lnTo>
                  <a:pt x="1643316" y="63517"/>
                </a:lnTo>
                <a:lnTo>
                  <a:pt x="1647724" y="63517"/>
                </a:lnTo>
                <a:lnTo>
                  <a:pt x="1647724" y="62286"/>
                </a:lnTo>
                <a:close/>
              </a:path>
              <a:path w="1665604" h="143510">
                <a:moveTo>
                  <a:pt x="1541766" y="0"/>
                </a:moveTo>
                <a:lnTo>
                  <a:pt x="1536301" y="1583"/>
                </a:lnTo>
                <a:lnTo>
                  <a:pt x="1534009" y="5806"/>
                </a:lnTo>
                <a:lnTo>
                  <a:pt x="1531540" y="10029"/>
                </a:lnTo>
                <a:lnTo>
                  <a:pt x="1532951" y="15307"/>
                </a:lnTo>
                <a:lnTo>
                  <a:pt x="1615117" y="62474"/>
                </a:lnTo>
                <a:lnTo>
                  <a:pt x="1650165" y="62286"/>
                </a:lnTo>
                <a:lnTo>
                  <a:pt x="15417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90099" y="3437299"/>
            <a:ext cx="1798320" cy="143510"/>
          </a:xfrm>
          <a:custGeom>
            <a:avLst/>
            <a:gdLst/>
            <a:ahLst/>
            <a:cxnLst/>
            <a:rect l="l" t="t" r="r" b="b"/>
            <a:pathLst>
              <a:path w="1798320" h="143510">
                <a:moveTo>
                  <a:pt x="1782702" y="59294"/>
                </a:moveTo>
                <a:lnTo>
                  <a:pt x="1779951" y="59294"/>
                </a:lnTo>
                <a:lnTo>
                  <a:pt x="1780656" y="76889"/>
                </a:lnTo>
                <a:lnTo>
                  <a:pt x="1748064" y="77988"/>
                </a:lnTo>
                <a:lnTo>
                  <a:pt x="1672054" y="125803"/>
                </a:lnTo>
                <a:lnTo>
                  <a:pt x="1667822" y="128267"/>
                </a:lnTo>
                <a:lnTo>
                  <a:pt x="1666588" y="133721"/>
                </a:lnTo>
                <a:lnTo>
                  <a:pt x="1669233" y="137944"/>
                </a:lnTo>
                <a:lnTo>
                  <a:pt x="1671877" y="141991"/>
                </a:lnTo>
                <a:lnTo>
                  <a:pt x="1677343" y="143222"/>
                </a:lnTo>
                <a:lnTo>
                  <a:pt x="1681398" y="140583"/>
                </a:lnTo>
                <a:lnTo>
                  <a:pt x="1797757" y="67388"/>
                </a:lnTo>
                <a:lnTo>
                  <a:pt x="1782702" y="59294"/>
                </a:lnTo>
                <a:close/>
              </a:path>
              <a:path w="1798320" h="143510">
                <a:moveTo>
                  <a:pt x="1747431" y="60394"/>
                </a:moveTo>
                <a:lnTo>
                  <a:pt x="0" y="119469"/>
                </a:lnTo>
                <a:lnTo>
                  <a:pt x="705" y="136888"/>
                </a:lnTo>
                <a:lnTo>
                  <a:pt x="1748064" y="77988"/>
                </a:lnTo>
                <a:lnTo>
                  <a:pt x="1762834" y="68697"/>
                </a:lnTo>
                <a:lnTo>
                  <a:pt x="1747431" y="60394"/>
                </a:lnTo>
                <a:close/>
              </a:path>
              <a:path w="1798320" h="143510">
                <a:moveTo>
                  <a:pt x="1762834" y="68697"/>
                </a:moveTo>
                <a:lnTo>
                  <a:pt x="1748064" y="77988"/>
                </a:lnTo>
                <a:lnTo>
                  <a:pt x="1780656" y="76889"/>
                </a:lnTo>
                <a:lnTo>
                  <a:pt x="1780614" y="75834"/>
                </a:lnTo>
                <a:lnTo>
                  <a:pt x="1776072" y="75834"/>
                </a:lnTo>
                <a:lnTo>
                  <a:pt x="1762834" y="68697"/>
                </a:lnTo>
                <a:close/>
              </a:path>
              <a:path w="1798320" h="143510">
                <a:moveTo>
                  <a:pt x="1775543" y="60702"/>
                </a:moveTo>
                <a:lnTo>
                  <a:pt x="1762834" y="68697"/>
                </a:lnTo>
                <a:lnTo>
                  <a:pt x="1776072" y="75834"/>
                </a:lnTo>
                <a:lnTo>
                  <a:pt x="1775543" y="60702"/>
                </a:lnTo>
                <a:close/>
              </a:path>
              <a:path w="1798320" h="143510">
                <a:moveTo>
                  <a:pt x="1780007" y="60702"/>
                </a:moveTo>
                <a:lnTo>
                  <a:pt x="1775543" y="60702"/>
                </a:lnTo>
                <a:lnTo>
                  <a:pt x="1776072" y="75834"/>
                </a:lnTo>
                <a:lnTo>
                  <a:pt x="1780614" y="75834"/>
                </a:lnTo>
                <a:lnTo>
                  <a:pt x="1780007" y="60702"/>
                </a:lnTo>
                <a:close/>
              </a:path>
              <a:path w="1798320" h="143510">
                <a:moveTo>
                  <a:pt x="1779951" y="59294"/>
                </a:moveTo>
                <a:lnTo>
                  <a:pt x="1747431" y="60394"/>
                </a:lnTo>
                <a:lnTo>
                  <a:pt x="1762834" y="68697"/>
                </a:lnTo>
                <a:lnTo>
                  <a:pt x="1775543" y="60702"/>
                </a:lnTo>
                <a:lnTo>
                  <a:pt x="1780007" y="60702"/>
                </a:lnTo>
                <a:lnTo>
                  <a:pt x="1779951" y="59294"/>
                </a:lnTo>
                <a:close/>
              </a:path>
              <a:path w="1798320" h="143510">
                <a:moveTo>
                  <a:pt x="1672406" y="0"/>
                </a:moveTo>
                <a:lnTo>
                  <a:pt x="1667117" y="1583"/>
                </a:lnTo>
                <a:lnTo>
                  <a:pt x="1664825" y="5982"/>
                </a:lnTo>
                <a:lnTo>
                  <a:pt x="1662357" y="10205"/>
                </a:lnTo>
                <a:lnTo>
                  <a:pt x="1664120" y="15483"/>
                </a:lnTo>
                <a:lnTo>
                  <a:pt x="1747431" y="60394"/>
                </a:lnTo>
                <a:lnTo>
                  <a:pt x="1779951" y="59294"/>
                </a:lnTo>
                <a:lnTo>
                  <a:pt x="1782702" y="59294"/>
                </a:lnTo>
                <a:lnTo>
                  <a:pt x="16724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07729" y="5249754"/>
            <a:ext cx="1655445" cy="143510"/>
          </a:xfrm>
          <a:custGeom>
            <a:avLst/>
            <a:gdLst/>
            <a:ahLst/>
            <a:cxnLst/>
            <a:rect l="l" t="t" r="r" b="b"/>
            <a:pathLst>
              <a:path w="1655445" h="143510">
                <a:moveTo>
                  <a:pt x="1604555" y="83048"/>
                </a:moveTo>
                <a:lnTo>
                  <a:pt x="1521139" y="127651"/>
                </a:lnTo>
                <a:lnTo>
                  <a:pt x="1519552" y="132982"/>
                </a:lnTo>
                <a:lnTo>
                  <a:pt x="1524136" y="141551"/>
                </a:lnTo>
                <a:lnTo>
                  <a:pt x="1529425" y="143170"/>
                </a:lnTo>
                <a:lnTo>
                  <a:pt x="1533656" y="140865"/>
                </a:lnTo>
                <a:lnTo>
                  <a:pt x="1639695" y="84244"/>
                </a:lnTo>
                <a:lnTo>
                  <a:pt x="1637146" y="84244"/>
                </a:lnTo>
                <a:lnTo>
                  <a:pt x="1604555" y="83048"/>
                </a:lnTo>
                <a:close/>
              </a:path>
              <a:path w="1655445" h="143510">
                <a:moveTo>
                  <a:pt x="1619975" y="74808"/>
                </a:moveTo>
                <a:lnTo>
                  <a:pt x="1604555" y="83048"/>
                </a:lnTo>
                <a:lnTo>
                  <a:pt x="1637146" y="84244"/>
                </a:lnTo>
                <a:lnTo>
                  <a:pt x="1637200" y="82889"/>
                </a:lnTo>
                <a:lnTo>
                  <a:pt x="1632738" y="82889"/>
                </a:lnTo>
                <a:lnTo>
                  <a:pt x="1619975" y="74808"/>
                </a:lnTo>
                <a:close/>
              </a:path>
              <a:path w="1655445" h="143510">
                <a:moveTo>
                  <a:pt x="1534714" y="0"/>
                </a:moveTo>
                <a:lnTo>
                  <a:pt x="1529248" y="1214"/>
                </a:lnTo>
                <a:lnTo>
                  <a:pt x="1523959" y="9430"/>
                </a:lnTo>
                <a:lnTo>
                  <a:pt x="1525193" y="14867"/>
                </a:lnTo>
                <a:lnTo>
                  <a:pt x="1529425" y="17471"/>
                </a:lnTo>
                <a:lnTo>
                  <a:pt x="1605228" y="65470"/>
                </a:lnTo>
                <a:lnTo>
                  <a:pt x="1637851" y="66667"/>
                </a:lnTo>
                <a:lnTo>
                  <a:pt x="1637146" y="84244"/>
                </a:lnTo>
                <a:lnTo>
                  <a:pt x="1639695" y="84244"/>
                </a:lnTo>
                <a:lnTo>
                  <a:pt x="1654952" y="76098"/>
                </a:lnTo>
                <a:lnTo>
                  <a:pt x="1534714" y="0"/>
                </a:lnTo>
                <a:close/>
              </a:path>
              <a:path w="1655445" h="143510">
                <a:moveTo>
                  <a:pt x="705" y="6598"/>
                </a:moveTo>
                <a:lnTo>
                  <a:pt x="0" y="24175"/>
                </a:lnTo>
                <a:lnTo>
                  <a:pt x="1604555" y="83048"/>
                </a:lnTo>
                <a:lnTo>
                  <a:pt x="1619975" y="74808"/>
                </a:lnTo>
                <a:lnTo>
                  <a:pt x="1605228" y="65470"/>
                </a:lnTo>
                <a:lnTo>
                  <a:pt x="705" y="6598"/>
                </a:lnTo>
                <a:close/>
              </a:path>
              <a:path w="1655445" h="143510">
                <a:moveTo>
                  <a:pt x="1633267" y="67705"/>
                </a:moveTo>
                <a:lnTo>
                  <a:pt x="1619975" y="74808"/>
                </a:lnTo>
                <a:lnTo>
                  <a:pt x="1632738" y="82889"/>
                </a:lnTo>
                <a:lnTo>
                  <a:pt x="1633267" y="67705"/>
                </a:lnTo>
                <a:close/>
              </a:path>
              <a:path w="1655445" h="143510">
                <a:moveTo>
                  <a:pt x="1637809" y="67705"/>
                </a:moveTo>
                <a:lnTo>
                  <a:pt x="1633267" y="67705"/>
                </a:lnTo>
                <a:lnTo>
                  <a:pt x="1632738" y="82889"/>
                </a:lnTo>
                <a:lnTo>
                  <a:pt x="1637200" y="82889"/>
                </a:lnTo>
                <a:lnTo>
                  <a:pt x="1637809" y="67705"/>
                </a:lnTo>
                <a:close/>
              </a:path>
              <a:path w="1655445" h="143510">
                <a:moveTo>
                  <a:pt x="1605228" y="65470"/>
                </a:moveTo>
                <a:lnTo>
                  <a:pt x="1619975" y="74808"/>
                </a:lnTo>
                <a:lnTo>
                  <a:pt x="1633267" y="67705"/>
                </a:lnTo>
                <a:lnTo>
                  <a:pt x="1637809" y="67705"/>
                </a:lnTo>
                <a:lnTo>
                  <a:pt x="1637851" y="66667"/>
                </a:lnTo>
                <a:lnTo>
                  <a:pt x="1605228" y="654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610374" y="4863985"/>
            <a:ext cx="1776730" cy="146050"/>
          </a:xfrm>
          <a:custGeom>
            <a:avLst/>
            <a:gdLst/>
            <a:ahLst/>
            <a:cxnLst/>
            <a:rect l="l" t="t" r="r" b="b"/>
            <a:pathLst>
              <a:path w="1776729" h="146050">
                <a:moveTo>
                  <a:pt x="1726269" y="85982"/>
                </a:moveTo>
                <a:lnTo>
                  <a:pt x="1646842" y="128056"/>
                </a:lnTo>
                <a:lnTo>
                  <a:pt x="1642611" y="130343"/>
                </a:lnTo>
                <a:lnTo>
                  <a:pt x="1641024" y="135657"/>
                </a:lnTo>
                <a:lnTo>
                  <a:pt x="1643316" y="139950"/>
                </a:lnTo>
                <a:lnTo>
                  <a:pt x="1645432" y="144243"/>
                </a:lnTo>
                <a:lnTo>
                  <a:pt x="1650897" y="145879"/>
                </a:lnTo>
                <a:lnTo>
                  <a:pt x="1655129" y="143592"/>
                </a:lnTo>
                <a:lnTo>
                  <a:pt x="1761338" y="87270"/>
                </a:lnTo>
                <a:lnTo>
                  <a:pt x="1758794" y="87270"/>
                </a:lnTo>
                <a:lnTo>
                  <a:pt x="1726269" y="85982"/>
                </a:lnTo>
                <a:close/>
              </a:path>
              <a:path w="1776729" h="146050">
                <a:moveTo>
                  <a:pt x="1741694" y="77811"/>
                </a:moveTo>
                <a:lnTo>
                  <a:pt x="1726269" y="85982"/>
                </a:lnTo>
                <a:lnTo>
                  <a:pt x="1758794" y="87270"/>
                </a:lnTo>
                <a:lnTo>
                  <a:pt x="1758850" y="85898"/>
                </a:lnTo>
                <a:lnTo>
                  <a:pt x="1754387" y="85898"/>
                </a:lnTo>
                <a:lnTo>
                  <a:pt x="1741694" y="77811"/>
                </a:lnTo>
                <a:close/>
              </a:path>
              <a:path w="1776729" h="146050">
                <a:moveTo>
                  <a:pt x="1656539" y="2727"/>
                </a:moveTo>
                <a:lnTo>
                  <a:pt x="1651074" y="3941"/>
                </a:lnTo>
                <a:lnTo>
                  <a:pt x="1645784" y="12122"/>
                </a:lnTo>
                <a:lnTo>
                  <a:pt x="1647019" y="17559"/>
                </a:lnTo>
                <a:lnTo>
                  <a:pt x="1651250" y="20181"/>
                </a:lnTo>
                <a:lnTo>
                  <a:pt x="1726929" y="68402"/>
                </a:lnTo>
                <a:lnTo>
                  <a:pt x="1759500" y="69693"/>
                </a:lnTo>
                <a:lnTo>
                  <a:pt x="1758794" y="87270"/>
                </a:lnTo>
                <a:lnTo>
                  <a:pt x="1761338" y="87270"/>
                </a:lnTo>
                <a:lnTo>
                  <a:pt x="1776601" y="79177"/>
                </a:lnTo>
                <a:lnTo>
                  <a:pt x="1660594" y="5348"/>
                </a:lnTo>
                <a:lnTo>
                  <a:pt x="1656539" y="2727"/>
                </a:lnTo>
                <a:close/>
              </a:path>
              <a:path w="1776729" h="146050">
                <a:moveTo>
                  <a:pt x="705" y="0"/>
                </a:moveTo>
                <a:lnTo>
                  <a:pt x="0" y="17577"/>
                </a:lnTo>
                <a:lnTo>
                  <a:pt x="1726269" y="85982"/>
                </a:lnTo>
                <a:lnTo>
                  <a:pt x="1741694" y="77811"/>
                </a:lnTo>
                <a:lnTo>
                  <a:pt x="1726929" y="68402"/>
                </a:lnTo>
                <a:lnTo>
                  <a:pt x="705" y="0"/>
                </a:lnTo>
                <a:close/>
              </a:path>
              <a:path w="1776729" h="146050">
                <a:moveTo>
                  <a:pt x="1755092" y="70714"/>
                </a:moveTo>
                <a:lnTo>
                  <a:pt x="1741694" y="77811"/>
                </a:lnTo>
                <a:lnTo>
                  <a:pt x="1754387" y="85898"/>
                </a:lnTo>
                <a:lnTo>
                  <a:pt x="1755092" y="70714"/>
                </a:lnTo>
                <a:close/>
              </a:path>
              <a:path w="1776729" h="146050">
                <a:moveTo>
                  <a:pt x="1759459" y="70714"/>
                </a:moveTo>
                <a:lnTo>
                  <a:pt x="1755092" y="70714"/>
                </a:lnTo>
                <a:lnTo>
                  <a:pt x="1754387" y="85898"/>
                </a:lnTo>
                <a:lnTo>
                  <a:pt x="1758850" y="85898"/>
                </a:lnTo>
                <a:lnTo>
                  <a:pt x="1759459" y="70714"/>
                </a:lnTo>
                <a:close/>
              </a:path>
              <a:path w="1776729" h="146050">
                <a:moveTo>
                  <a:pt x="1726929" y="68402"/>
                </a:moveTo>
                <a:lnTo>
                  <a:pt x="1741694" y="77811"/>
                </a:lnTo>
                <a:lnTo>
                  <a:pt x="1755092" y="70714"/>
                </a:lnTo>
                <a:lnTo>
                  <a:pt x="1759459" y="70714"/>
                </a:lnTo>
                <a:lnTo>
                  <a:pt x="1759500" y="69693"/>
                </a:lnTo>
                <a:lnTo>
                  <a:pt x="1726929" y="684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42072" y="2287293"/>
            <a:ext cx="2731135" cy="2035175"/>
          </a:xfrm>
          <a:custGeom>
            <a:avLst/>
            <a:gdLst/>
            <a:ahLst/>
            <a:cxnLst/>
            <a:rect l="l" t="t" r="r" b="b"/>
            <a:pathLst>
              <a:path w="2731134" h="2035175">
                <a:moveTo>
                  <a:pt x="2730927" y="0"/>
                </a:moveTo>
                <a:lnTo>
                  <a:pt x="0" y="2034855"/>
                </a:lnTo>
              </a:path>
            </a:pathLst>
          </a:custGeom>
          <a:ln w="1320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24114" y="3206629"/>
            <a:ext cx="638810" cy="1116965"/>
          </a:xfrm>
          <a:custGeom>
            <a:avLst/>
            <a:gdLst/>
            <a:ahLst/>
            <a:cxnLst/>
            <a:rect l="l" t="t" r="r" b="b"/>
            <a:pathLst>
              <a:path w="638810" h="1116964">
                <a:moveTo>
                  <a:pt x="13575" y="970009"/>
                </a:moveTo>
                <a:lnTo>
                  <a:pt x="8815" y="970185"/>
                </a:lnTo>
                <a:lnTo>
                  <a:pt x="3878" y="970185"/>
                </a:lnTo>
                <a:lnTo>
                  <a:pt x="0" y="974232"/>
                </a:lnTo>
                <a:lnTo>
                  <a:pt x="176" y="978982"/>
                </a:lnTo>
                <a:lnTo>
                  <a:pt x="2115" y="1116399"/>
                </a:lnTo>
                <a:lnTo>
                  <a:pt x="20814" y="1105490"/>
                </a:lnTo>
                <a:lnTo>
                  <a:pt x="18335" y="1105490"/>
                </a:lnTo>
                <a:lnTo>
                  <a:pt x="2997" y="1096868"/>
                </a:lnTo>
                <a:lnTo>
                  <a:pt x="19097" y="1068378"/>
                </a:lnTo>
                <a:lnTo>
                  <a:pt x="17806" y="978806"/>
                </a:lnTo>
                <a:lnTo>
                  <a:pt x="17630" y="973880"/>
                </a:lnTo>
                <a:lnTo>
                  <a:pt x="13575" y="970009"/>
                </a:lnTo>
                <a:close/>
              </a:path>
              <a:path w="638810" h="1116964">
                <a:moveTo>
                  <a:pt x="19097" y="1068378"/>
                </a:moveTo>
                <a:lnTo>
                  <a:pt x="2997" y="1096868"/>
                </a:lnTo>
                <a:lnTo>
                  <a:pt x="18335" y="1105490"/>
                </a:lnTo>
                <a:lnTo>
                  <a:pt x="20822" y="1101091"/>
                </a:lnTo>
                <a:lnTo>
                  <a:pt x="19569" y="1101091"/>
                </a:lnTo>
                <a:lnTo>
                  <a:pt x="6170" y="1093525"/>
                </a:lnTo>
                <a:lnTo>
                  <a:pt x="19349" y="1085831"/>
                </a:lnTo>
                <a:lnTo>
                  <a:pt x="19097" y="1068378"/>
                </a:lnTo>
                <a:close/>
              </a:path>
              <a:path w="638810" h="1116964">
                <a:moveTo>
                  <a:pt x="116183" y="1029480"/>
                </a:moveTo>
                <a:lnTo>
                  <a:pt x="111952" y="1031767"/>
                </a:lnTo>
                <a:lnTo>
                  <a:pt x="34423" y="1077031"/>
                </a:lnTo>
                <a:lnTo>
                  <a:pt x="18335" y="1105490"/>
                </a:lnTo>
                <a:lnTo>
                  <a:pt x="20814" y="1105490"/>
                </a:lnTo>
                <a:lnTo>
                  <a:pt x="120943" y="1047075"/>
                </a:lnTo>
                <a:lnTo>
                  <a:pt x="124998" y="1044611"/>
                </a:lnTo>
                <a:lnTo>
                  <a:pt x="126408" y="1039157"/>
                </a:lnTo>
                <a:lnTo>
                  <a:pt x="123940" y="1034934"/>
                </a:lnTo>
                <a:lnTo>
                  <a:pt x="121472" y="1030887"/>
                </a:lnTo>
                <a:lnTo>
                  <a:pt x="116183" y="1029480"/>
                </a:lnTo>
                <a:close/>
              </a:path>
              <a:path w="638810" h="1116964">
                <a:moveTo>
                  <a:pt x="19349" y="1085831"/>
                </a:moveTo>
                <a:lnTo>
                  <a:pt x="6170" y="1093525"/>
                </a:lnTo>
                <a:lnTo>
                  <a:pt x="19569" y="1101091"/>
                </a:lnTo>
                <a:lnTo>
                  <a:pt x="19349" y="1085831"/>
                </a:lnTo>
                <a:close/>
              </a:path>
              <a:path w="638810" h="1116964">
                <a:moveTo>
                  <a:pt x="34423" y="1077031"/>
                </a:moveTo>
                <a:lnTo>
                  <a:pt x="19349" y="1085831"/>
                </a:lnTo>
                <a:lnTo>
                  <a:pt x="19569" y="1101091"/>
                </a:lnTo>
                <a:lnTo>
                  <a:pt x="20822" y="1101091"/>
                </a:lnTo>
                <a:lnTo>
                  <a:pt x="34423" y="1077031"/>
                </a:lnTo>
                <a:close/>
              </a:path>
              <a:path w="638810" h="1116964">
                <a:moveTo>
                  <a:pt x="622877" y="0"/>
                </a:moveTo>
                <a:lnTo>
                  <a:pt x="19097" y="1068378"/>
                </a:lnTo>
                <a:lnTo>
                  <a:pt x="19349" y="1085831"/>
                </a:lnTo>
                <a:lnTo>
                  <a:pt x="34423" y="1077031"/>
                </a:lnTo>
                <a:lnTo>
                  <a:pt x="638391" y="8621"/>
                </a:lnTo>
                <a:lnTo>
                  <a:pt x="6228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626230" y="3559231"/>
            <a:ext cx="767080" cy="763270"/>
          </a:xfrm>
          <a:custGeom>
            <a:avLst/>
            <a:gdLst/>
            <a:ahLst/>
            <a:cxnLst/>
            <a:rect l="l" t="t" r="r" b="b"/>
            <a:pathLst>
              <a:path w="767079" h="763270">
                <a:moveTo>
                  <a:pt x="41254" y="622685"/>
                </a:moveTo>
                <a:lnTo>
                  <a:pt x="36494" y="625500"/>
                </a:lnTo>
                <a:lnTo>
                  <a:pt x="35260" y="630074"/>
                </a:lnTo>
                <a:lnTo>
                  <a:pt x="0" y="762916"/>
                </a:lnTo>
                <a:lnTo>
                  <a:pt x="23529" y="756758"/>
                </a:lnTo>
                <a:lnTo>
                  <a:pt x="18511" y="756758"/>
                </a:lnTo>
                <a:lnTo>
                  <a:pt x="6170" y="744266"/>
                </a:lnTo>
                <a:lnTo>
                  <a:pt x="29113" y="721450"/>
                </a:lnTo>
                <a:lnTo>
                  <a:pt x="52185" y="634649"/>
                </a:lnTo>
                <a:lnTo>
                  <a:pt x="53419" y="629899"/>
                </a:lnTo>
                <a:lnTo>
                  <a:pt x="50775" y="625148"/>
                </a:lnTo>
                <a:lnTo>
                  <a:pt x="41254" y="622685"/>
                </a:lnTo>
                <a:close/>
              </a:path>
              <a:path w="767079" h="763270">
                <a:moveTo>
                  <a:pt x="29113" y="721450"/>
                </a:moveTo>
                <a:lnTo>
                  <a:pt x="6170" y="744266"/>
                </a:lnTo>
                <a:lnTo>
                  <a:pt x="18511" y="756758"/>
                </a:lnTo>
                <a:lnTo>
                  <a:pt x="22581" y="752711"/>
                </a:lnTo>
                <a:lnTo>
                  <a:pt x="20803" y="752711"/>
                </a:lnTo>
                <a:lnTo>
                  <a:pt x="10049" y="741978"/>
                </a:lnTo>
                <a:lnTo>
                  <a:pt x="24664" y="738185"/>
                </a:lnTo>
                <a:lnTo>
                  <a:pt x="29113" y="721450"/>
                </a:lnTo>
                <a:close/>
              </a:path>
              <a:path w="767079" h="763270">
                <a:moveTo>
                  <a:pt x="133284" y="709956"/>
                </a:moveTo>
                <a:lnTo>
                  <a:pt x="41609" y="733788"/>
                </a:lnTo>
                <a:lnTo>
                  <a:pt x="18511" y="756758"/>
                </a:lnTo>
                <a:lnTo>
                  <a:pt x="23529" y="756758"/>
                </a:lnTo>
                <a:lnTo>
                  <a:pt x="137868" y="726847"/>
                </a:lnTo>
                <a:lnTo>
                  <a:pt x="140689" y="722096"/>
                </a:lnTo>
                <a:lnTo>
                  <a:pt x="139455" y="717345"/>
                </a:lnTo>
                <a:lnTo>
                  <a:pt x="138221" y="712771"/>
                </a:lnTo>
                <a:lnTo>
                  <a:pt x="133284" y="709956"/>
                </a:lnTo>
                <a:close/>
              </a:path>
              <a:path w="767079" h="763270">
                <a:moveTo>
                  <a:pt x="24664" y="738185"/>
                </a:moveTo>
                <a:lnTo>
                  <a:pt x="10049" y="741978"/>
                </a:lnTo>
                <a:lnTo>
                  <a:pt x="20803" y="752711"/>
                </a:lnTo>
                <a:lnTo>
                  <a:pt x="24664" y="738185"/>
                </a:lnTo>
                <a:close/>
              </a:path>
              <a:path w="767079" h="763270">
                <a:moveTo>
                  <a:pt x="41609" y="733788"/>
                </a:moveTo>
                <a:lnTo>
                  <a:pt x="24664" y="738185"/>
                </a:lnTo>
                <a:lnTo>
                  <a:pt x="20803" y="752711"/>
                </a:lnTo>
                <a:lnTo>
                  <a:pt x="22581" y="752711"/>
                </a:lnTo>
                <a:lnTo>
                  <a:pt x="41609" y="733788"/>
                </a:lnTo>
                <a:close/>
              </a:path>
              <a:path w="767079" h="763270">
                <a:moveTo>
                  <a:pt x="754575" y="0"/>
                </a:moveTo>
                <a:lnTo>
                  <a:pt x="29113" y="721450"/>
                </a:lnTo>
                <a:lnTo>
                  <a:pt x="24664" y="738185"/>
                </a:lnTo>
                <a:lnTo>
                  <a:pt x="41609" y="733788"/>
                </a:lnTo>
                <a:lnTo>
                  <a:pt x="766916" y="12492"/>
                </a:lnTo>
                <a:lnTo>
                  <a:pt x="7545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626230" y="4322852"/>
            <a:ext cx="766445" cy="627380"/>
          </a:xfrm>
          <a:custGeom>
            <a:avLst/>
            <a:gdLst/>
            <a:ahLst/>
            <a:cxnLst/>
            <a:rect l="l" t="t" r="r" b="b"/>
            <a:pathLst>
              <a:path w="766445" h="627379">
                <a:moveTo>
                  <a:pt x="27160" y="22238"/>
                </a:moveTo>
                <a:lnTo>
                  <a:pt x="33299" y="38627"/>
                </a:lnTo>
                <a:lnTo>
                  <a:pt x="755104" y="627119"/>
                </a:lnTo>
                <a:lnTo>
                  <a:pt x="766387" y="613500"/>
                </a:lnTo>
                <a:lnTo>
                  <a:pt x="44475" y="24958"/>
                </a:lnTo>
                <a:lnTo>
                  <a:pt x="27160" y="22238"/>
                </a:lnTo>
                <a:close/>
              </a:path>
              <a:path w="766445" h="627379">
                <a:moveTo>
                  <a:pt x="0" y="0"/>
                </a:moveTo>
                <a:lnTo>
                  <a:pt x="48130" y="128619"/>
                </a:lnTo>
                <a:lnTo>
                  <a:pt x="49893" y="133193"/>
                </a:lnTo>
                <a:lnTo>
                  <a:pt x="55006" y="135481"/>
                </a:lnTo>
                <a:lnTo>
                  <a:pt x="59413" y="133897"/>
                </a:lnTo>
                <a:lnTo>
                  <a:pt x="63997" y="132138"/>
                </a:lnTo>
                <a:lnTo>
                  <a:pt x="66289" y="127035"/>
                </a:lnTo>
                <a:lnTo>
                  <a:pt x="64703" y="122460"/>
                </a:lnTo>
                <a:lnTo>
                  <a:pt x="33299" y="38627"/>
                </a:lnTo>
                <a:lnTo>
                  <a:pt x="7933" y="17946"/>
                </a:lnTo>
                <a:lnTo>
                  <a:pt x="19040" y="4222"/>
                </a:lnTo>
                <a:lnTo>
                  <a:pt x="26740" y="4222"/>
                </a:lnTo>
                <a:lnTo>
                  <a:pt x="0" y="0"/>
                </a:lnTo>
                <a:close/>
              </a:path>
              <a:path w="766445" h="627379">
                <a:moveTo>
                  <a:pt x="26740" y="4222"/>
                </a:moveTo>
                <a:lnTo>
                  <a:pt x="19040" y="4222"/>
                </a:lnTo>
                <a:lnTo>
                  <a:pt x="44475" y="24958"/>
                </a:lnTo>
                <a:lnTo>
                  <a:pt x="137868" y="39588"/>
                </a:lnTo>
                <a:lnTo>
                  <a:pt x="142452" y="36421"/>
                </a:lnTo>
                <a:lnTo>
                  <a:pt x="143862" y="26744"/>
                </a:lnTo>
                <a:lnTo>
                  <a:pt x="140689" y="22345"/>
                </a:lnTo>
                <a:lnTo>
                  <a:pt x="135929" y="21465"/>
                </a:lnTo>
                <a:lnTo>
                  <a:pt x="26740" y="4222"/>
                </a:lnTo>
                <a:close/>
              </a:path>
              <a:path w="766445" h="627379">
                <a:moveTo>
                  <a:pt x="19040" y="4222"/>
                </a:moveTo>
                <a:lnTo>
                  <a:pt x="7933" y="17946"/>
                </a:lnTo>
                <a:lnTo>
                  <a:pt x="33299" y="38627"/>
                </a:lnTo>
                <a:lnTo>
                  <a:pt x="27160" y="22238"/>
                </a:lnTo>
                <a:lnTo>
                  <a:pt x="12164" y="19882"/>
                </a:lnTo>
                <a:lnTo>
                  <a:pt x="21861" y="8093"/>
                </a:lnTo>
                <a:lnTo>
                  <a:pt x="23788" y="8093"/>
                </a:lnTo>
                <a:lnTo>
                  <a:pt x="19040" y="4222"/>
                </a:lnTo>
                <a:close/>
              </a:path>
              <a:path w="766445" h="627379">
                <a:moveTo>
                  <a:pt x="23788" y="8093"/>
                </a:moveTo>
                <a:lnTo>
                  <a:pt x="21861" y="8093"/>
                </a:lnTo>
                <a:lnTo>
                  <a:pt x="27160" y="22238"/>
                </a:lnTo>
                <a:lnTo>
                  <a:pt x="44475" y="24958"/>
                </a:lnTo>
                <a:lnTo>
                  <a:pt x="23788" y="8093"/>
                </a:lnTo>
                <a:close/>
              </a:path>
              <a:path w="766445" h="627379">
                <a:moveTo>
                  <a:pt x="21861" y="8093"/>
                </a:moveTo>
                <a:lnTo>
                  <a:pt x="12164" y="19882"/>
                </a:lnTo>
                <a:lnTo>
                  <a:pt x="27160" y="22238"/>
                </a:lnTo>
                <a:lnTo>
                  <a:pt x="21861" y="80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87054" y="4354523"/>
            <a:ext cx="574675" cy="968375"/>
          </a:xfrm>
          <a:custGeom>
            <a:avLst/>
            <a:gdLst/>
            <a:ahLst/>
            <a:cxnLst/>
            <a:rect l="l" t="t" r="r" b="b"/>
            <a:pathLst>
              <a:path w="574675" h="968375">
                <a:moveTo>
                  <a:pt x="17673" y="30060"/>
                </a:moveTo>
                <a:lnTo>
                  <a:pt x="17723" y="47555"/>
                </a:lnTo>
                <a:lnTo>
                  <a:pt x="559231" y="967862"/>
                </a:lnTo>
                <a:lnTo>
                  <a:pt x="574393" y="958959"/>
                </a:lnTo>
                <a:lnTo>
                  <a:pt x="32765" y="38549"/>
                </a:lnTo>
                <a:lnTo>
                  <a:pt x="17673" y="30060"/>
                </a:lnTo>
                <a:close/>
              </a:path>
              <a:path w="574675" h="968375">
                <a:moveTo>
                  <a:pt x="0" y="0"/>
                </a:moveTo>
                <a:lnTo>
                  <a:pt x="352" y="142167"/>
                </a:lnTo>
                <a:lnTo>
                  <a:pt x="4407" y="146213"/>
                </a:lnTo>
                <a:lnTo>
                  <a:pt x="9167" y="146038"/>
                </a:lnTo>
                <a:lnTo>
                  <a:pt x="14104" y="146038"/>
                </a:lnTo>
                <a:lnTo>
                  <a:pt x="17982" y="142167"/>
                </a:lnTo>
                <a:lnTo>
                  <a:pt x="17982" y="137240"/>
                </a:lnTo>
                <a:lnTo>
                  <a:pt x="17723" y="47555"/>
                </a:lnTo>
                <a:lnTo>
                  <a:pt x="1234" y="19530"/>
                </a:lnTo>
                <a:lnTo>
                  <a:pt x="16396" y="10732"/>
                </a:lnTo>
                <a:lnTo>
                  <a:pt x="19144" y="10732"/>
                </a:lnTo>
                <a:lnTo>
                  <a:pt x="0" y="0"/>
                </a:lnTo>
                <a:close/>
              </a:path>
              <a:path w="574675" h="968375">
                <a:moveTo>
                  <a:pt x="19144" y="10732"/>
                </a:moveTo>
                <a:lnTo>
                  <a:pt x="16396" y="10732"/>
                </a:lnTo>
                <a:lnTo>
                  <a:pt x="32765" y="38549"/>
                </a:lnTo>
                <a:lnTo>
                  <a:pt x="111246" y="82696"/>
                </a:lnTo>
                <a:lnTo>
                  <a:pt x="115478" y="84983"/>
                </a:lnTo>
                <a:lnTo>
                  <a:pt x="120943" y="83575"/>
                </a:lnTo>
                <a:lnTo>
                  <a:pt x="123235" y="79353"/>
                </a:lnTo>
                <a:lnTo>
                  <a:pt x="125703" y="74954"/>
                </a:lnTo>
                <a:lnTo>
                  <a:pt x="124117" y="69675"/>
                </a:lnTo>
                <a:lnTo>
                  <a:pt x="119885" y="67212"/>
                </a:lnTo>
                <a:lnTo>
                  <a:pt x="19144" y="10732"/>
                </a:lnTo>
                <a:close/>
              </a:path>
              <a:path w="574675" h="968375">
                <a:moveTo>
                  <a:pt x="16396" y="10732"/>
                </a:moveTo>
                <a:lnTo>
                  <a:pt x="1234" y="19530"/>
                </a:lnTo>
                <a:lnTo>
                  <a:pt x="17723" y="47555"/>
                </a:lnTo>
                <a:lnTo>
                  <a:pt x="17673" y="30060"/>
                </a:lnTo>
                <a:lnTo>
                  <a:pt x="4583" y="22697"/>
                </a:lnTo>
                <a:lnTo>
                  <a:pt x="17630" y="15131"/>
                </a:lnTo>
                <a:lnTo>
                  <a:pt x="18984" y="15131"/>
                </a:lnTo>
                <a:lnTo>
                  <a:pt x="16396" y="10732"/>
                </a:lnTo>
                <a:close/>
              </a:path>
              <a:path w="574675" h="968375">
                <a:moveTo>
                  <a:pt x="18984" y="15131"/>
                </a:moveTo>
                <a:lnTo>
                  <a:pt x="17630" y="15131"/>
                </a:lnTo>
                <a:lnTo>
                  <a:pt x="17673" y="30060"/>
                </a:lnTo>
                <a:lnTo>
                  <a:pt x="32765" y="38549"/>
                </a:lnTo>
                <a:lnTo>
                  <a:pt x="18984" y="15131"/>
                </a:lnTo>
                <a:close/>
              </a:path>
              <a:path w="574675" h="968375">
                <a:moveTo>
                  <a:pt x="17630" y="15131"/>
                </a:moveTo>
                <a:lnTo>
                  <a:pt x="4583" y="22697"/>
                </a:lnTo>
                <a:lnTo>
                  <a:pt x="17673" y="30060"/>
                </a:lnTo>
                <a:lnTo>
                  <a:pt x="17630" y="151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24985" y="3301465"/>
            <a:ext cx="34290" cy="201930"/>
          </a:xfrm>
          <a:custGeom>
            <a:avLst/>
            <a:gdLst/>
            <a:ahLst/>
            <a:cxnLst/>
            <a:rect l="l" t="t" r="r" b="b"/>
            <a:pathLst>
              <a:path w="34289" h="201929">
                <a:moveTo>
                  <a:pt x="24453" y="201462"/>
                </a:moveTo>
                <a:lnTo>
                  <a:pt x="15470" y="192813"/>
                </a:lnTo>
                <a:lnTo>
                  <a:pt x="7638" y="170011"/>
                </a:lnTo>
                <a:lnTo>
                  <a:pt x="2100" y="137773"/>
                </a:lnTo>
                <a:lnTo>
                  <a:pt x="0" y="100819"/>
                </a:lnTo>
                <a:lnTo>
                  <a:pt x="2933" y="63836"/>
                </a:lnTo>
                <a:lnTo>
                  <a:pt x="10668" y="31538"/>
                </a:lnTo>
                <a:lnTo>
                  <a:pt x="21606" y="8676"/>
                </a:lnTo>
                <a:lnTo>
                  <a:pt x="34149" y="0"/>
                </a:lnTo>
              </a:path>
            </a:pathLst>
          </a:custGeom>
          <a:ln w="132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97818" y="2957484"/>
            <a:ext cx="161925" cy="253365"/>
          </a:xfrm>
          <a:custGeom>
            <a:avLst/>
            <a:gdLst/>
            <a:ahLst/>
            <a:cxnLst/>
            <a:rect l="l" t="t" r="r" b="b"/>
            <a:pathLst>
              <a:path w="161925" h="253364">
                <a:moveTo>
                  <a:pt x="0" y="253367"/>
                </a:moveTo>
                <a:lnTo>
                  <a:pt x="3498" y="242480"/>
                </a:lnTo>
                <a:lnTo>
                  <a:pt x="6554" y="213778"/>
                </a:lnTo>
                <a:lnTo>
                  <a:pt x="8717" y="173200"/>
                </a:lnTo>
                <a:lnTo>
                  <a:pt x="9537" y="126683"/>
                </a:lnTo>
                <a:lnTo>
                  <a:pt x="18036" y="89185"/>
                </a:lnTo>
                <a:lnTo>
                  <a:pt x="41105" y="54727"/>
                </a:lnTo>
                <a:lnTo>
                  <a:pt x="75102" y="26350"/>
                </a:lnTo>
                <a:lnTo>
                  <a:pt x="116386" y="7094"/>
                </a:lnTo>
                <a:lnTo>
                  <a:pt x="161316" y="0"/>
                </a:lnTo>
              </a:path>
            </a:pathLst>
          </a:custGeom>
          <a:ln w="132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853223" y="3213922"/>
            <a:ext cx="134862" cy="1856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856750" y="3552625"/>
            <a:ext cx="130454" cy="1727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35546" y="4136774"/>
            <a:ext cx="75983" cy="19532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57654" y="4143384"/>
            <a:ext cx="40640" cy="211454"/>
          </a:xfrm>
          <a:custGeom>
            <a:avLst/>
            <a:gdLst/>
            <a:ahLst/>
            <a:cxnLst/>
            <a:rect l="l" t="t" r="r" b="b"/>
            <a:pathLst>
              <a:path w="40639" h="211454">
                <a:moveTo>
                  <a:pt x="0" y="211139"/>
                </a:moveTo>
                <a:lnTo>
                  <a:pt x="14889" y="202066"/>
                </a:lnTo>
                <a:lnTo>
                  <a:pt x="27877" y="178148"/>
                </a:lnTo>
                <a:lnTo>
                  <a:pt x="37064" y="144333"/>
                </a:lnTo>
                <a:lnTo>
                  <a:pt x="40549" y="105569"/>
                </a:lnTo>
                <a:lnTo>
                  <a:pt x="38794" y="66805"/>
                </a:lnTo>
                <a:lnTo>
                  <a:pt x="34180" y="32990"/>
                </a:lnTo>
                <a:lnTo>
                  <a:pt x="27682" y="9072"/>
                </a:lnTo>
                <a:lnTo>
                  <a:pt x="20274" y="0"/>
                </a:lnTo>
              </a:path>
            </a:pathLst>
          </a:custGeom>
          <a:ln w="132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919632" y="4068605"/>
            <a:ext cx="346963" cy="1858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034222" y="4045278"/>
            <a:ext cx="158115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705" dirty="0">
                <a:latin typeface="Cambria Math"/>
                <a:cs typeface="Cambria Math"/>
              </a:rPr>
              <a:t> 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415418" y="2700422"/>
            <a:ext cx="376582" cy="24069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530079" y="2677517"/>
            <a:ext cx="15748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705" dirty="0">
                <a:latin typeface="Cambria Math"/>
                <a:cs typeface="Cambria Math"/>
              </a:rPr>
              <a:t> 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233473" y="3145926"/>
            <a:ext cx="397738" cy="23858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347711" y="3123021"/>
            <a:ext cx="207010" cy="259079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spc="695" dirty="0">
                <a:latin typeface="Cambria Math"/>
                <a:cs typeface="Cambria Math"/>
              </a:rPr>
              <a:t> </a:t>
            </a:r>
            <a:r>
              <a:rPr sz="1500" spc="65" dirty="0">
                <a:latin typeface="Cambria Math"/>
                <a:cs typeface="Cambria Math"/>
              </a:rPr>
              <a:t> 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655178" y="4505664"/>
            <a:ext cx="467554" cy="29981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769768" y="4483287"/>
            <a:ext cx="114935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15" dirty="0">
                <a:latin typeface="Calibri"/>
                <a:cs typeface="Calibri"/>
              </a:rPr>
              <a:t>F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894938" y="4505664"/>
            <a:ext cx="376582" cy="29981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010057" y="4483287"/>
            <a:ext cx="129539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15" dirty="0">
                <a:latin typeface="Calibri"/>
                <a:cs typeface="Calibri"/>
              </a:rPr>
              <a:t>C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544436" y="4465547"/>
            <a:ext cx="344847" cy="21747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4659556" y="4443170"/>
            <a:ext cx="129539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15" dirty="0">
                <a:latin typeface="Calibri"/>
                <a:cs typeface="Calibri"/>
              </a:rPr>
              <a:t>C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5244711" y="4465547"/>
            <a:ext cx="376582" cy="33993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5359830" y="4443170"/>
            <a:ext cx="114935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15" dirty="0">
                <a:latin typeface="Calibri"/>
                <a:cs typeface="Calibri"/>
              </a:rPr>
              <a:t>F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164316" y="4068605"/>
            <a:ext cx="253875" cy="18580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5279436" y="4045278"/>
            <a:ext cx="158115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705" dirty="0">
                <a:latin typeface="Cambria Math"/>
                <a:cs typeface="Cambria Math"/>
              </a:rPr>
              <a:t> 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509164" y="3289501"/>
            <a:ext cx="344847" cy="206916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5624284" y="3266596"/>
            <a:ext cx="15748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705" dirty="0">
                <a:latin typeface="Cambria Math"/>
                <a:cs typeface="Cambria Math"/>
              </a:rPr>
              <a:t> 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5433178" y="3523162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>
                <a:moveTo>
                  <a:pt x="466320" y="0"/>
                </a:moveTo>
                <a:lnTo>
                  <a:pt x="0" y="0"/>
                </a:lnTo>
              </a:path>
            </a:pathLst>
          </a:custGeom>
          <a:ln w="131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509164" y="3796236"/>
            <a:ext cx="344847" cy="19847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5624284" y="3771219"/>
            <a:ext cx="207645" cy="259079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spc="700" dirty="0">
                <a:latin typeface="Cambria Math"/>
                <a:cs typeface="Cambria Math"/>
              </a:rPr>
              <a:t> </a:t>
            </a:r>
            <a:r>
              <a:rPr sz="1500" spc="65" dirty="0">
                <a:latin typeface="Cambria Math"/>
                <a:cs typeface="Cambria Math"/>
              </a:rPr>
              <a:t> 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757575" y="3868902"/>
            <a:ext cx="142240" cy="192405"/>
          </a:xfrm>
          <a:custGeom>
            <a:avLst/>
            <a:gdLst/>
            <a:ahLst/>
            <a:cxnLst/>
            <a:rect l="l" t="t" r="r" b="b"/>
            <a:pathLst>
              <a:path w="142239" h="192404">
                <a:moveTo>
                  <a:pt x="141923" y="0"/>
                </a:moveTo>
                <a:lnTo>
                  <a:pt x="0" y="191784"/>
                </a:lnTo>
              </a:path>
            </a:pathLst>
          </a:custGeom>
          <a:ln w="132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914695" y="5663675"/>
            <a:ext cx="0" cy="232410"/>
          </a:xfrm>
          <a:custGeom>
            <a:avLst/>
            <a:gdLst/>
            <a:ahLst/>
            <a:cxnLst/>
            <a:rect l="l" t="t" r="r" b="b"/>
            <a:pathLst>
              <a:path h="232410">
                <a:moveTo>
                  <a:pt x="0" y="0"/>
                </a:moveTo>
                <a:lnTo>
                  <a:pt x="0" y="232253"/>
                </a:lnTo>
              </a:path>
            </a:pathLst>
          </a:custGeom>
          <a:ln w="39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089752" y="5898567"/>
            <a:ext cx="0" cy="232410"/>
          </a:xfrm>
          <a:custGeom>
            <a:avLst/>
            <a:gdLst/>
            <a:ahLst/>
            <a:cxnLst/>
            <a:rect l="l" t="t" r="r" b="b"/>
            <a:pathLst>
              <a:path h="232410">
                <a:moveTo>
                  <a:pt x="0" y="0"/>
                </a:moveTo>
                <a:lnTo>
                  <a:pt x="0" y="232253"/>
                </a:lnTo>
              </a:path>
            </a:pathLst>
          </a:custGeom>
          <a:ln w="39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219181" y="5942555"/>
            <a:ext cx="0" cy="232410"/>
          </a:xfrm>
          <a:custGeom>
            <a:avLst/>
            <a:gdLst/>
            <a:ahLst/>
            <a:cxnLst/>
            <a:rect l="l" t="t" r="r" b="b"/>
            <a:pathLst>
              <a:path h="232410">
                <a:moveTo>
                  <a:pt x="0" y="0"/>
                </a:moveTo>
                <a:lnTo>
                  <a:pt x="0" y="232253"/>
                </a:lnTo>
              </a:path>
            </a:pathLst>
          </a:custGeom>
          <a:ln w="39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736783" y="6007656"/>
            <a:ext cx="0" cy="232410"/>
          </a:xfrm>
          <a:custGeom>
            <a:avLst/>
            <a:gdLst/>
            <a:ahLst/>
            <a:cxnLst/>
            <a:rect l="l" t="t" r="r" b="b"/>
            <a:pathLst>
              <a:path h="232410">
                <a:moveTo>
                  <a:pt x="0" y="0"/>
                </a:moveTo>
                <a:lnTo>
                  <a:pt x="0" y="232253"/>
                </a:lnTo>
              </a:path>
            </a:pathLst>
          </a:custGeom>
          <a:ln w="39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431051" y="6005897"/>
            <a:ext cx="0" cy="232410"/>
          </a:xfrm>
          <a:custGeom>
            <a:avLst/>
            <a:gdLst/>
            <a:ahLst/>
            <a:cxnLst/>
            <a:rect l="l" t="t" r="r" b="b"/>
            <a:pathLst>
              <a:path h="232410">
                <a:moveTo>
                  <a:pt x="0" y="0"/>
                </a:moveTo>
                <a:lnTo>
                  <a:pt x="0" y="232253"/>
                </a:lnTo>
              </a:path>
            </a:pathLst>
          </a:custGeom>
          <a:ln w="39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409013" y="5561624"/>
            <a:ext cx="0" cy="232410"/>
          </a:xfrm>
          <a:custGeom>
            <a:avLst/>
            <a:gdLst/>
            <a:ahLst/>
            <a:cxnLst/>
            <a:rect l="l" t="t" r="r" b="b"/>
            <a:pathLst>
              <a:path h="232410">
                <a:moveTo>
                  <a:pt x="0" y="0"/>
                </a:moveTo>
                <a:lnTo>
                  <a:pt x="0" y="232253"/>
                </a:lnTo>
              </a:path>
            </a:pathLst>
          </a:custGeom>
          <a:ln w="39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253560" y="5632884"/>
            <a:ext cx="0" cy="232410"/>
          </a:xfrm>
          <a:custGeom>
            <a:avLst/>
            <a:gdLst/>
            <a:ahLst/>
            <a:cxnLst/>
            <a:rect l="l" t="t" r="r" b="b"/>
            <a:pathLst>
              <a:path h="232410">
                <a:moveTo>
                  <a:pt x="0" y="0"/>
                </a:moveTo>
                <a:lnTo>
                  <a:pt x="0" y="232253"/>
                </a:lnTo>
              </a:path>
            </a:pathLst>
          </a:custGeom>
          <a:ln w="39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699395" y="5592416"/>
            <a:ext cx="0" cy="232410"/>
          </a:xfrm>
          <a:custGeom>
            <a:avLst/>
            <a:gdLst/>
            <a:ahLst/>
            <a:cxnLst/>
            <a:rect l="l" t="t" r="r" b="b"/>
            <a:pathLst>
              <a:path h="232410">
                <a:moveTo>
                  <a:pt x="0" y="0"/>
                </a:moveTo>
                <a:lnTo>
                  <a:pt x="0" y="232253"/>
                </a:lnTo>
              </a:path>
            </a:pathLst>
          </a:custGeom>
          <a:ln w="39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254407" y="5722249"/>
            <a:ext cx="659765" cy="143510"/>
          </a:xfrm>
          <a:custGeom>
            <a:avLst/>
            <a:gdLst/>
            <a:ahLst/>
            <a:cxnLst/>
            <a:rect l="l" t="t" r="r" b="b"/>
            <a:pathLst>
              <a:path w="659764" h="143510">
                <a:moveTo>
                  <a:pt x="123094" y="0"/>
                </a:moveTo>
                <a:lnTo>
                  <a:pt x="0" y="71629"/>
                </a:lnTo>
                <a:lnTo>
                  <a:pt x="123094" y="143258"/>
                </a:lnTo>
                <a:lnTo>
                  <a:pt x="128383" y="141832"/>
                </a:lnTo>
                <a:lnTo>
                  <a:pt x="133320" y="133440"/>
                </a:lnTo>
                <a:lnTo>
                  <a:pt x="131909" y="128056"/>
                </a:lnTo>
                <a:lnTo>
                  <a:pt x="50090" y="80426"/>
                </a:lnTo>
                <a:lnTo>
                  <a:pt x="17489" y="80426"/>
                </a:lnTo>
                <a:lnTo>
                  <a:pt x="17489" y="62831"/>
                </a:lnTo>
                <a:lnTo>
                  <a:pt x="50091" y="62831"/>
                </a:lnTo>
                <a:lnTo>
                  <a:pt x="131909" y="15184"/>
                </a:lnTo>
                <a:lnTo>
                  <a:pt x="133320" y="9800"/>
                </a:lnTo>
                <a:lnTo>
                  <a:pt x="128383" y="1407"/>
                </a:lnTo>
                <a:lnTo>
                  <a:pt x="123094" y="0"/>
                </a:lnTo>
                <a:close/>
              </a:path>
              <a:path w="659764" h="143510">
                <a:moveTo>
                  <a:pt x="624489" y="71629"/>
                </a:moveTo>
                <a:lnTo>
                  <a:pt x="527532" y="128056"/>
                </a:lnTo>
                <a:lnTo>
                  <a:pt x="526122" y="133440"/>
                </a:lnTo>
                <a:lnTo>
                  <a:pt x="531058" y="141832"/>
                </a:lnTo>
                <a:lnTo>
                  <a:pt x="536347" y="143258"/>
                </a:lnTo>
                <a:lnTo>
                  <a:pt x="644296" y="80426"/>
                </a:lnTo>
                <a:lnTo>
                  <a:pt x="641953" y="80426"/>
                </a:lnTo>
                <a:lnTo>
                  <a:pt x="641953" y="79230"/>
                </a:lnTo>
                <a:lnTo>
                  <a:pt x="637545" y="79230"/>
                </a:lnTo>
                <a:lnTo>
                  <a:pt x="624489" y="71629"/>
                </a:lnTo>
                <a:close/>
              </a:path>
              <a:path w="659764" h="143510">
                <a:moveTo>
                  <a:pt x="50091" y="62831"/>
                </a:moveTo>
                <a:lnTo>
                  <a:pt x="17489" y="62831"/>
                </a:lnTo>
                <a:lnTo>
                  <a:pt x="17489" y="80426"/>
                </a:lnTo>
                <a:lnTo>
                  <a:pt x="50090" y="80426"/>
                </a:lnTo>
                <a:lnTo>
                  <a:pt x="48036" y="79230"/>
                </a:lnTo>
                <a:lnTo>
                  <a:pt x="21932" y="79230"/>
                </a:lnTo>
                <a:lnTo>
                  <a:pt x="21932" y="64028"/>
                </a:lnTo>
                <a:lnTo>
                  <a:pt x="48036" y="64028"/>
                </a:lnTo>
                <a:lnTo>
                  <a:pt x="50091" y="62831"/>
                </a:lnTo>
                <a:close/>
              </a:path>
              <a:path w="659764" h="143510">
                <a:moveTo>
                  <a:pt x="609377" y="62831"/>
                </a:moveTo>
                <a:lnTo>
                  <a:pt x="50091" y="62831"/>
                </a:lnTo>
                <a:lnTo>
                  <a:pt x="34984" y="71629"/>
                </a:lnTo>
                <a:lnTo>
                  <a:pt x="50090" y="80426"/>
                </a:lnTo>
                <a:lnTo>
                  <a:pt x="609377" y="80426"/>
                </a:lnTo>
                <a:lnTo>
                  <a:pt x="624489" y="71629"/>
                </a:lnTo>
                <a:lnTo>
                  <a:pt x="609377" y="62831"/>
                </a:lnTo>
                <a:close/>
              </a:path>
              <a:path w="659764" h="143510">
                <a:moveTo>
                  <a:pt x="644296" y="62831"/>
                </a:moveTo>
                <a:lnTo>
                  <a:pt x="641953" y="62831"/>
                </a:lnTo>
                <a:lnTo>
                  <a:pt x="641953" y="80426"/>
                </a:lnTo>
                <a:lnTo>
                  <a:pt x="644296" y="80426"/>
                </a:lnTo>
                <a:lnTo>
                  <a:pt x="659407" y="71629"/>
                </a:lnTo>
                <a:lnTo>
                  <a:pt x="644296" y="62831"/>
                </a:lnTo>
                <a:close/>
              </a:path>
              <a:path w="659764" h="143510">
                <a:moveTo>
                  <a:pt x="21932" y="64028"/>
                </a:moveTo>
                <a:lnTo>
                  <a:pt x="21932" y="79230"/>
                </a:lnTo>
                <a:lnTo>
                  <a:pt x="34984" y="71629"/>
                </a:lnTo>
                <a:lnTo>
                  <a:pt x="21932" y="64028"/>
                </a:lnTo>
                <a:close/>
              </a:path>
              <a:path w="659764" h="143510">
                <a:moveTo>
                  <a:pt x="34984" y="71629"/>
                </a:moveTo>
                <a:lnTo>
                  <a:pt x="21932" y="79230"/>
                </a:lnTo>
                <a:lnTo>
                  <a:pt x="48036" y="79230"/>
                </a:lnTo>
                <a:lnTo>
                  <a:pt x="34984" y="71629"/>
                </a:lnTo>
                <a:close/>
              </a:path>
              <a:path w="659764" h="143510">
                <a:moveTo>
                  <a:pt x="637545" y="64028"/>
                </a:moveTo>
                <a:lnTo>
                  <a:pt x="624489" y="71629"/>
                </a:lnTo>
                <a:lnTo>
                  <a:pt x="637545" y="79230"/>
                </a:lnTo>
                <a:lnTo>
                  <a:pt x="637545" y="64028"/>
                </a:lnTo>
                <a:close/>
              </a:path>
              <a:path w="659764" h="143510">
                <a:moveTo>
                  <a:pt x="641953" y="64028"/>
                </a:moveTo>
                <a:lnTo>
                  <a:pt x="637545" y="64028"/>
                </a:lnTo>
                <a:lnTo>
                  <a:pt x="637545" y="79230"/>
                </a:lnTo>
                <a:lnTo>
                  <a:pt x="641953" y="79230"/>
                </a:lnTo>
                <a:lnTo>
                  <a:pt x="641953" y="64028"/>
                </a:lnTo>
                <a:close/>
              </a:path>
              <a:path w="659764" h="143510">
                <a:moveTo>
                  <a:pt x="48036" y="64028"/>
                </a:moveTo>
                <a:lnTo>
                  <a:pt x="21932" y="64028"/>
                </a:lnTo>
                <a:lnTo>
                  <a:pt x="34984" y="71629"/>
                </a:lnTo>
                <a:lnTo>
                  <a:pt x="48036" y="64028"/>
                </a:lnTo>
                <a:close/>
              </a:path>
              <a:path w="659764" h="143510">
                <a:moveTo>
                  <a:pt x="536347" y="0"/>
                </a:moveTo>
                <a:lnTo>
                  <a:pt x="531058" y="1407"/>
                </a:lnTo>
                <a:lnTo>
                  <a:pt x="526122" y="9800"/>
                </a:lnTo>
                <a:lnTo>
                  <a:pt x="527532" y="15184"/>
                </a:lnTo>
                <a:lnTo>
                  <a:pt x="624489" y="71629"/>
                </a:lnTo>
                <a:lnTo>
                  <a:pt x="637545" y="64028"/>
                </a:lnTo>
                <a:lnTo>
                  <a:pt x="641953" y="64028"/>
                </a:lnTo>
                <a:lnTo>
                  <a:pt x="641953" y="62831"/>
                </a:lnTo>
                <a:lnTo>
                  <a:pt x="644296" y="62831"/>
                </a:lnTo>
                <a:lnTo>
                  <a:pt x="5363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193582" y="5956262"/>
            <a:ext cx="1899285" cy="143510"/>
          </a:xfrm>
          <a:custGeom>
            <a:avLst/>
            <a:gdLst/>
            <a:ahLst/>
            <a:cxnLst/>
            <a:rect l="l" t="t" r="r" b="b"/>
            <a:pathLst>
              <a:path w="1899285" h="143510">
                <a:moveTo>
                  <a:pt x="123094" y="0"/>
                </a:moveTo>
                <a:lnTo>
                  <a:pt x="0" y="71629"/>
                </a:lnTo>
                <a:lnTo>
                  <a:pt x="118863" y="140812"/>
                </a:lnTo>
                <a:lnTo>
                  <a:pt x="123094" y="143258"/>
                </a:lnTo>
                <a:lnTo>
                  <a:pt x="128383" y="141832"/>
                </a:lnTo>
                <a:lnTo>
                  <a:pt x="133319" y="133440"/>
                </a:lnTo>
                <a:lnTo>
                  <a:pt x="131909" y="128056"/>
                </a:lnTo>
                <a:lnTo>
                  <a:pt x="50090" y="80426"/>
                </a:lnTo>
                <a:lnTo>
                  <a:pt x="17471" y="80426"/>
                </a:lnTo>
                <a:lnTo>
                  <a:pt x="17471" y="62831"/>
                </a:lnTo>
                <a:lnTo>
                  <a:pt x="50091" y="62831"/>
                </a:lnTo>
                <a:lnTo>
                  <a:pt x="131909" y="15184"/>
                </a:lnTo>
                <a:lnTo>
                  <a:pt x="133319" y="9800"/>
                </a:lnTo>
                <a:lnTo>
                  <a:pt x="128383" y="1407"/>
                </a:lnTo>
                <a:lnTo>
                  <a:pt x="123094" y="0"/>
                </a:lnTo>
                <a:close/>
              </a:path>
              <a:path w="1899285" h="143510">
                <a:moveTo>
                  <a:pt x="1863911" y="71620"/>
                </a:moveTo>
                <a:lnTo>
                  <a:pt x="1766940" y="128056"/>
                </a:lnTo>
                <a:lnTo>
                  <a:pt x="1765529" y="133440"/>
                </a:lnTo>
                <a:lnTo>
                  <a:pt x="1770466" y="141832"/>
                </a:lnTo>
                <a:lnTo>
                  <a:pt x="1775755" y="143258"/>
                </a:lnTo>
                <a:lnTo>
                  <a:pt x="1883700" y="80426"/>
                </a:lnTo>
                <a:lnTo>
                  <a:pt x="1881360" y="80426"/>
                </a:lnTo>
                <a:lnTo>
                  <a:pt x="1881360" y="79212"/>
                </a:lnTo>
                <a:lnTo>
                  <a:pt x="1876952" y="79212"/>
                </a:lnTo>
                <a:lnTo>
                  <a:pt x="1863911" y="71620"/>
                </a:lnTo>
                <a:close/>
              </a:path>
              <a:path w="1899285" h="143510">
                <a:moveTo>
                  <a:pt x="50091" y="62831"/>
                </a:moveTo>
                <a:lnTo>
                  <a:pt x="17471" y="62831"/>
                </a:lnTo>
                <a:lnTo>
                  <a:pt x="17471" y="80426"/>
                </a:lnTo>
                <a:lnTo>
                  <a:pt x="50090" y="80426"/>
                </a:lnTo>
                <a:lnTo>
                  <a:pt x="48036" y="79230"/>
                </a:lnTo>
                <a:lnTo>
                  <a:pt x="21931" y="79230"/>
                </a:lnTo>
                <a:lnTo>
                  <a:pt x="21931" y="64028"/>
                </a:lnTo>
                <a:lnTo>
                  <a:pt x="48036" y="64028"/>
                </a:lnTo>
                <a:lnTo>
                  <a:pt x="50091" y="62831"/>
                </a:lnTo>
                <a:close/>
              </a:path>
              <a:path w="1899285" h="143510">
                <a:moveTo>
                  <a:pt x="1848815" y="62831"/>
                </a:moveTo>
                <a:lnTo>
                  <a:pt x="50091" y="62831"/>
                </a:lnTo>
                <a:lnTo>
                  <a:pt x="34984" y="71629"/>
                </a:lnTo>
                <a:lnTo>
                  <a:pt x="50090" y="80426"/>
                </a:lnTo>
                <a:lnTo>
                  <a:pt x="1848784" y="80426"/>
                </a:lnTo>
                <a:lnTo>
                  <a:pt x="1863911" y="71620"/>
                </a:lnTo>
                <a:lnTo>
                  <a:pt x="1848815" y="62831"/>
                </a:lnTo>
                <a:close/>
              </a:path>
              <a:path w="1899285" h="143510">
                <a:moveTo>
                  <a:pt x="1883704" y="62831"/>
                </a:moveTo>
                <a:lnTo>
                  <a:pt x="1881360" y="62831"/>
                </a:lnTo>
                <a:lnTo>
                  <a:pt x="1881360" y="80426"/>
                </a:lnTo>
                <a:lnTo>
                  <a:pt x="1883700" y="80426"/>
                </a:lnTo>
                <a:lnTo>
                  <a:pt x="1898814" y="71629"/>
                </a:lnTo>
                <a:lnTo>
                  <a:pt x="1883704" y="62831"/>
                </a:lnTo>
                <a:close/>
              </a:path>
              <a:path w="1899285" h="143510">
                <a:moveTo>
                  <a:pt x="21931" y="64028"/>
                </a:moveTo>
                <a:lnTo>
                  <a:pt x="21931" y="79230"/>
                </a:lnTo>
                <a:lnTo>
                  <a:pt x="34984" y="71629"/>
                </a:lnTo>
                <a:lnTo>
                  <a:pt x="21931" y="64028"/>
                </a:lnTo>
                <a:close/>
              </a:path>
              <a:path w="1899285" h="143510">
                <a:moveTo>
                  <a:pt x="34984" y="71629"/>
                </a:moveTo>
                <a:lnTo>
                  <a:pt x="21931" y="79230"/>
                </a:lnTo>
                <a:lnTo>
                  <a:pt x="48036" y="79230"/>
                </a:lnTo>
                <a:lnTo>
                  <a:pt x="34984" y="71629"/>
                </a:lnTo>
                <a:close/>
              </a:path>
              <a:path w="1899285" h="143510">
                <a:moveTo>
                  <a:pt x="1876952" y="64028"/>
                </a:moveTo>
                <a:lnTo>
                  <a:pt x="1863911" y="71620"/>
                </a:lnTo>
                <a:lnTo>
                  <a:pt x="1876952" y="79212"/>
                </a:lnTo>
                <a:lnTo>
                  <a:pt x="1876952" y="64028"/>
                </a:lnTo>
                <a:close/>
              </a:path>
              <a:path w="1899285" h="143510">
                <a:moveTo>
                  <a:pt x="1881360" y="64028"/>
                </a:moveTo>
                <a:lnTo>
                  <a:pt x="1876952" y="64028"/>
                </a:lnTo>
                <a:lnTo>
                  <a:pt x="1876952" y="79212"/>
                </a:lnTo>
                <a:lnTo>
                  <a:pt x="1881360" y="79212"/>
                </a:lnTo>
                <a:lnTo>
                  <a:pt x="1881360" y="64028"/>
                </a:lnTo>
                <a:close/>
              </a:path>
              <a:path w="1899285" h="143510">
                <a:moveTo>
                  <a:pt x="48036" y="64028"/>
                </a:moveTo>
                <a:lnTo>
                  <a:pt x="21931" y="64028"/>
                </a:lnTo>
                <a:lnTo>
                  <a:pt x="34984" y="71629"/>
                </a:lnTo>
                <a:lnTo>
                  <a:pt x="48036" y="64028"/>
                </a:lnTo>
                <a:close/>
              </a:path>
              <a:path w="1899285" h="143510">
                <a:moveTo>
                  <a:pt x="1775755" y="0"/>
                </a:moveTo>
                <a:lnTo>
                  <a:pt x="1770466" y="1407"/>
                </a:lnTo>
                <a:lnTo>
                  <a:pt x="1765529" y="9800"/>
                </a:lnTo>
                <a:lnTo>
                  <a:pt x="1766940" y="15184"/>
                </a:lnTo>
                <a:lnTo>
                  <a:pt x="1863911" y="71620"/>
                </a:lnTo>
                <a:lnTo>
                  <a:pt x="1876952" y="64028"/>
                </a:lnTo>
                <a:lnTo>
                  <a:pt x="1881360" y="64028"/>
                </a:lnTo>
                <a:lnTo>
                  <a:pt x="1881360" y="62831"/>
                </a:lnTo>
                <a:lnTo>
                  <a:pt x="1883704" y="62831"/>
                </a:lnTo>
                <a:lnTo>
                  <a:pt x="17757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687054" y="5659787"/>
            <a:ext cx="720725" cy="143510"/>
          </a:xfrm>
          <a:custGeom>
            <a:avLst/>
            <a:gdLst/>
            <a:ahLst/>
            <a:cxnLst/>
            <a:rect l="l" t="t" r="r" b="b"/>
            <a:pathLst>
              <a:path w="720725" h="143510">
                <a:moveTo>
                  <a:pt x="123059" y="0"/>
                </a:moveTo>
                <a:lnTo>
                  <a:pt x="0" y="71629"/>
                </a:lnTo>
                <a:lnTo>
                  <a:pt x="123059" y="143258"/>
                </a:lnTo>
                <a:lnTo>
                  <a:pt x="128348" y="141832"/>
                </a:lnTo>
                <a:lnTo>
                  <a:pt x="133284" y="133440"/>
                </a:lnTo>
                <a:lnTo>
                  <a:pt x="131874" y="128056"/>
                </a:lnTo>
                <a:lnTo>
                  <a:pt x="50029" y="80426"/>
                </a:lnTo>
                <a:lnTo>
                  <a:pt x="17453" y="80426"/>
                </a:lnTo>
                <a:lnTo>
                  <a:pt x="17453" y="62831"/>
                </a:lnTo>
                <a:lnTo>
                  <a:pt x="50029" y="62831"/>
                </a:lnTo>
                <a:lnTo>
                  <a:pt x="131874" y="15202"/>
                </a:lnTo>
                <a:lnTo>
                  <a:pt x="133284" y="9800"/>
                </a:lnTo>
                <a:lnTo>
                  <a:pt x="128348" y="1407"/>
                </a:lnTo>
                <a:lnTo>
                  <a:pt x="123059" y="0"/>
                </a:lnTo>
                <a:close/>
              </a:path>
              <a:path w="720725" h="143510">
                <a:moveTo>
                  <a:pt x="685278" y="71629"/>
                </a:moveTo>
                <a:lnTo>
                  <a:pt x="588321" y="128056"/>
                </a:lnTo>
                <a:lnTo>
                  <a:pt x="586911" y="133440"/>
                </a:lnTo>
                <a:lnTo>
                  <a:pt x="591847" y="141832"/>
                </a:lnTo>
                <a:lnTo>
                  <a:pt x="597136" y="143258"/>
                </a:lnTo>
                <a:lnTo>
                  <a:pt x="705085" y="80426"/>
                </a:lnTo>
                <a:lnTo>
                  <a:pt x="702742" y="80426"/>
                </a:lnTo>
                <a:lnTo>
                  <a:pt x="702742" y="79230"/>
                </a:lnTo>
                <a:lnTo>
                  <a:pt x="698334" y="79230"/>
                </a:lnTo>
                <a:lnTo>
                  <a:pt x="685278" y="71629"/>
                </a:lnTo>
                <a:close/>
              </a:path>
              <a:path w="720725" h="143510">
                <a:moveTo>
                  <a:pt x="50029" y="62831"/>
                </a:moveTo>
                <a:lnTo>
                  <a:pt x="17453" y="62831"/>
                </a:lnTo>
                <a:lnTo>
                  <a:pt x="17453" y="80426"/>
                </a:lnTo>
                <a:lnTo>
                  <a:pt x="50029" y="80426"/>
                </a:lnTo>
                <a:lnTo>
                  <a:pt x="47974" y="79230"/>
                </a:lnTo>
                <a:lnTo>
                  <a:pt x="21861" y="79230"/>
                </a:lnTo>
                <a:lnTo>
                  <a:pt x="21861" y="64028"/>
                </a:lnTo>
                <a:lnTo>
                  <a:pt x="47974" y="64028"/>
                </a:lnTo>
                <a:lnTo>
                  <a:pt x="50029" y="62831"/>
                </a:lnTo>
                <a:close/>
              </a:path>
              <a:path w="720725" h="143510">
                <a:moveTo>
                  <a:pt x="670166" y="62831"/>
                </a:moveTo>
                <a:lnTo>
                  <a:pt x="50029" y="62831"/>
                </a:lnTo>
                <a:lnTo>
                  <a:pt x="34917" y="71629"/>
                </a:lnTo>
                <a:lnTo>
                  <a:pt x="50029" y="80426"/>
                </a:lnTo>
                <a:lnTo>
                  <a:pt x="670166" y="80426"/>
                </a:lnTo>
                <a:lnTo>
                  <a:pt x="685278" y="71629"/>
                </a:lnTo>
                <a:lnTo>
                  <a:pt x="670166" y="62831"/>
                </a:lnTo>
                <a:close/>
              </a:path>
              <a:path w="720725" h="143510">
                <a:moveTo>
                  <a:pt x="705085" y="62831"/>
                </a:moveTo>
                <a:lnTo>
                  <a:pt x="702742" y="62831"/>
                </a:lnTo>
                <a:lnTo>
                  <a:pt x="702742" y="80426"/>
                </a:lnTo>
                <a:lnTo>
                  <a:pt x="705085" y="80426"/>
                </a:lnTo>
                <a:lnTo>
                  <a:pt x="720196" y="71629"/>
                </a:lnTo>
                <a:lnTo>
                  <a:pt x="705085" y="62831"/>
                </a:lnTo>
                <a:close/>
              </a:path>
              <a:path w="720725" h="143510">
                <a:moveTo>
                  <a:pt x="21861" y="64028"/>
                </a:moveTo>
                <a:lnTo>
                  <a:pt x="21861" y="79230"/>
                </a:lnTo>
                <a:lnTo>
                  <a:pt x="34917" y="71629"/>
                </a:lnTo>
                <a:lnTo>
                  <a:pt x="21861" y="64028"/>
                </a:lnTo>
                <a:close/>
              </a:path>
              <a:path w="720725" h="143510">
                <a:moveTo>
                  <a:pt x="34917" y="71629"/>
                </a:moveTo>
                <a:lnTo>
                  <a:pt x="21861" y="79230"/>
                </a:lnTo>
                <a:lnTo>
                  <a:pt x="47974" y="79230"/>
                </a:lnTo>
                <a:lnTo>
                  <a:pt x="34917" y="71629"/>
                </a:lnTo>
                <a:close/>
              </a:path>
              <a:path w="720725" h="143510">
                <a:moveTo>
                  <a:pt x="698334" y="64028"/>
                </a:moveTo>
                <a:lnTo>
                  <a:pt x="685278" y="71629"/>
                </a:lnTo>
                <a:lnTo>
                  <a:pt x="698334" y="79230"/>
                </a:lnTo>
                <a:lnTo>
                  <a:pt x="698334" y="64028"/>
                </a:lnTo>
                <a:close/>
              </a:path>
              <a:path w="720725" h="143510">
                <a:moveTo>
                  <a:pt x="702742" y="64028"/>
                </a:moveTo>
                <a:lnTo>
                  <a:pt x="698334" y="64028"/>
                </a:lnTo>
                <a:lnTo>
                  <a:pt x="698334" y="79230"/>
                </a:lnTo>
                <a:lnTo>
                  <a:pt x="702742" y="79230"/>
                </a:lnTo>
                <a:lnTo>
                  <a:pt x="702742" y="64028"/>
                </a:lnTo>
                <a:close/>
              </a:path>
              <a:path w="720725" h="143510">
                <a:moveTo>
                  <a:pt x="47974" y="64028"/>
                </a:moveTo>
                <a:lnTo>
                  <a:pt x="21861" y="64028"/>
                </a:lnTo>
                <a:lnTo>
                  <a:pt x="34917" y="71629"/>
                </a:lnTo>
                <a:lnTo>
                  <a:pt x="47974" y="64028"/>
                </a:lnTo>
                <a:close/>
              </a:path>
              <a:path w="720725" h="143510">
                <a:moveTo>
                  <a:pt x="597136" y="0"/>
                </a:moveTo>
                <a:lnTo>
                  <a:pt x="591847" y="1407"/>
                </a:lnTo>
                <a:lnTo>
                  <a:pt x="586911" y="9800"/>
                </a:lnTo>
                <a:lnTo>
                  <a:pt x="588321" y="15202"/>
                </a:lnTo>
                <a:lnTo>
                  <a:pt x="685278" y="71629"/>
                </a:lnTo>
                <a:lnTo>
                  <a:pt x="698334" y="64028"/>
                </a:lnTo>
                <a:lnTo>
                  <a:pt x="702742" y="64028"/>
                </a:lnTo>
                <a:lnTo>
                  <a:pt x="702742" y="62831"/>
                </a:lnTo>
                <a:lnTo>
                  <a:pt x="705085" y="62831"/>
                </a:lnTo>
                <a:lnTo>
                  <a:pt x="5971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742072" y="6056517"/>
            <a:ext cx="1695450" cy="143510"/>
          </a:xfrm>
          <a:custGeom>
            <a:avLst/>
            <a:gdLst/>
            <a:ahLst/>
            <a:cxnLst/>
            <a:rect l="l" t="t" r="r" b="b"/>
            <a:pathLst>
              <a:path w="1695450" h="143510">
                <a:moveTo>
                  <a:pt x="123059" y="0"/>
                </a:moveTo>
                <a:lnTo>
                  <a:pt x="0" y="71629"/>
                </a:lnTo>
                <a:lnTo>
                  <a:pt x="123059" y="143258"/>
                </a:lnTo>
                <a:lnTo>
                  <a:pt x="128348" y="141850"/>
                </a:lnTo>
                <a:lnTo>
                  <a:pt x="133284" y="133457"/>
                </a:lnTo>
                <a:lnTo>
                  <a:pt x="131874" y="128073"/>
                </a:lnTo>
                <a:lnTo>
                  <a:pt x="49999" y="80426"/>
                </a:lnTo>
                <a:lnTo>
                  <a:pt x="17453" y="80426"/>
                </a:lnTo>
                <a:lnTo>
                  <a:pt x="17453" y="62831"/>
                </a:lnTo>
                <a:lnTo>
                  <a:pt x="50029" y="62831"/>
                </a:lnTo>
                <a:lnTo>
                  <a:pt x="131874" y="15202"/>
                </a:lnTo>
                <a:lnTo>
                  <a:pt x="133284" y="9817"/>
                </a:lnTo>
                <a:lnTo>
                  <a:pt x="128348" y="1425"/>
                </a:lnTo>
                <a:lnTo>
                  <a:pt x="123059" y="0"/>
                </a:lnTo>
                <a:close/>
              </a:path>
              <a:path w="1695450" h="143510">
                <a:moveTo>
                  <a:pt x="1660231" y="71629"/>
                </a:moveTo>
                <a:lnTo>
                  <a:pt x="1563275" y="128073"/>
                </a:lnTo>
                <a:lnTo>
                  <a:pt x="1561864" y="133457"/>
                </a:lnTo>
                <a:lnTo>
                  <a:pt x="1566801" y="141850"/>
                </a:lnTo>
                <a:lnTo>
                  <a:pt x="1572090" y="143258"/>
                </a:lnTo>
                <a:lnTo>
                  <a:pt x="1680039" y="80426"/>
                </a:lnTo>
                <a:lnTo>
                  <a:pt x="1677695" y="80426"/>
                </a:lnTo>
                <a:lnTo>
                  <a:pt x="1677695" y="79230"/>
                </a:lnTo>
                <a:lnTo>
                  <a:pt x="1673288" y="79230"/>
                </a:lnTo>
                <a:lnTo>
                  <a:pt x="1660231" y="71629"/>
                </a:lnTo>
                <a:close/>
              </a:path>
              <a:path w="1695450" h="143510">
                <a:moveTo>
                  <a:pt x="50029" y="62831"/>
                </a:moveTo>
                <a:lnTo>
                  <a:pt x="17453" y="62831"/>
                </a:lnTo>
                <a:lnTo>
                  <a:pt x="17453" y="80426"/>
                </a:lnTo>
                <a:lnTo>
                  <a:pt x="49999" y="80426"/>
                </a:lnTo>
                <a:lnTo>
                  <a:pt x="47944" y="79230"/>
                </a:lnTo>
                <a:lnTo>
                  <a:pt x="21861" y="79230"/>
                </a:lnTo>
                <a:lnTo>
                  <a:pt x="21861" y="64045"/>
                </a:lnTo>
                <a:lnTo>
                  <a:pt x="47944" y="64045"/>
                </a:lnTo>
                <a:lnTo>
                  <a:pt x="50029" y="62831"/>
                </a:lnTo>
                <a:close/>
              </a:path>
              <a:path w="1695450" h="143510">
                <a:moveTo>
                  <a:pt x="1645120" y="62831"/>
                </a:moveTo>
                <a:lnTo>
                  <a:pt x="50029" y="62831"/>
                </a:lnTo>
                <a:lnTo>
                  <a:pt x="34902" y="71637"/>
                </a:lnTo>
                <a:lnTo>
                  <a:pt x="49999" y="80426"/>
                </a:lnTo>
                <a:lnTo>
                  <a:pt x="1645120" y="80426"/>
                </a:lnTo>
                <a:lnTo>
                  <a:pt x="1660231" y="71629"/>
                </a:lnTo>
                <a:lnTo>
                  <a:pt x="1645120" y="62831"/>
                </a:lnTo>
                <a:close/>
              </a:path>
              <a:path w="1695450" h="143510">
                <a:moveTo>
                  <a:pt x="1680039" y="62831"/>
                </a:moveTo>
                <a:lnTo>
                  <a:pt x="1677695" y="62831"/>
                </a:lnTo>
                <a:lnTo>
                  <a:pt x="1677695" y="80426"/>
                </a:lnTo>
                <a:lnTo>
                  <a:pt x="1680039" y="80426"/>
                </a:lnTo>
                <a:lnTo>
                  <a:pt x="1695149" y="71629"/>
                </a:lnTo>
                <a:lnTo>
                  <a:pt x="1680039" y="62831"/>
                </a:lnTo>
                <a:close/>
              </a:path>
              <a:path w="1695450" h="143510">
                <a:moveTo>
                  <a:pt x="21861" y="64045"/>
                </a:moveTo>
                <a:lnTo>
                  <a:pt x="21861" y="79230"/>
                </a:lnTo>
                <a:lnTo>
                  <a:pt x="34902" y="71637"/>
                </a:lnTo>
                <a:lnTo>
                  <a:pt x="21861" y="64045"/>
                </a:lnTo>
                <a:close/>
              </a:path>
              <a:path w="1695450" h="143510">
                <a:moveTo>
                  <a:pt x="34902" y="71637"/>
                </a:moveTo>
                <a:lnTo>
                  <a:pt x="21861" y="79230"/>
                </a:lnTo>
                <a:lnTo>
                  <a:pt x="47944" y="79230"/>
                </a:lnTo>
                <a:lnTo>
                  <a:pt x="34902" y="71637"/>
                </a:lnTo>
                <a:close/>
              </a:path>
              <a:path w="1695450" h="143510">
                <a:moveTo>
                  <a:pt x="1673288" y="64028"/>
                </a:moveTo>
                <a:lnTo>
                  <a:pt x="1660231" y="71629"/>
                </a:lnTo>
                <a:lnTo>
                  <a:pt x="1673288" y="79230"/>
                </a:lnTo>
                <a:lnTo>
                  <a:pt x="1673288" y="64028"/>
                </a:lnTo>
                <a:close/>
              </a:path>
              <a:path w="1695450" h="143510">
                <a:moveTo>
                  <a:pt x="1677695" y="64028"/>
                </a:moveTo>
                <a:lnTo>
                  <a:pt x="1673288" y="64028"/>
                </a:lnTo>
                <a:lnTo>
                  <a:pt x="1673288" y="79230"/>
                </a:lnTo>
                <a:lnTo>
                  <a:pt x="1677695" y="79230"/>
                </a:lnTo>
                <a:lnTo>
                  <a:pt x="1677695" y="64028"/>
                </a:lnTo>
                <a:close/>
              </a:path>
              <a:path w="1695450" h="143510">
                <a:moveTo>
                  <a:pt x="47944" y="64045"/>
                </a:moveTo>
                <a:lnTo>
                  <a:pt x="21861" y="64045"/>
                </a:lnTo>
                <a:lnTo>
                  <a:pt x="34902" y="71637"/>
                </a:lnTo>
                <a:lnTo>
                  <a:pt x="47944" y="64045"/>
                </a:lnTo>
                <a:close/>
              </a:path>
              <a:path w="1695450" h="143510">
                <a:moveTo>
                  <a:pt x="1572090" y="0"/>
                </a:moveTo>
                <a:lnTo>
                  <a:pt x="1566801" y="1425"/>
                </a:lnTo>
                <a:lnTo>
                  <a:pt x="1561864" y="9817"/>
                </a:lnTo>
                <a:lnTo>
                  <a:pt x="1563275" y="15202"/>
                </a:lnTo>
                <a:lnTo>
                  <a:pt x="1660231" y="71629"/>
                </a:lnTo>
                <a:lnTo>
                  <a:pt x="1673288" y="64028"/>
                </a:lnTo>
                <a:lnTo>
                  <a:pt x="1677695" y="64028"/>
                </a:lnTo>
                <a:lnTo>
                  <a:pt x="1677695" y="62831"/>
                </a:lnTo>
                <a:lnTo>
                  <a:pt x="1680039" y="62831"/>
                </a:lnTo>
                <a:lnTo>
                  <a:pt x="1576321" y="2445"/>
                </a:lnTo>
                <a:lnTo>
                  <a:pt x="15720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583246" y="5479016"/>
            <a:ext cx="264453" cy="206916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2697837" y="5456604"/>
            <a:ext cx="8509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5" dirty="0">
                <a:latin typeface="Calibri"/>
                <a:cs typeface="Calibri"/>
              </a:rPr>
              <a:t>f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3275058" y="5732383"/>
            <a:ext cx="323691" cy="206916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3389648" y="5709971"/>
            <a:ext cx="131445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15" dirty="0">
                <a:latin typeface="Calibri"/>
                <a:cs typeface="Calibri"/>
              </a:rPr>
              <a:t>R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5062766" y="5700712"/>
            <a:ext cx="294072" cy="259701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5177886" y="5678300"/>
            <a:ext cx="131445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15" dirty="0">
                <a:latin typeface="Calibri"/>
                <a:cs typeface="Calibri"/>
              </a:rPr>
              <a:t>R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5763040" y="5386115"/>
            <a:ext cx="374466" cy="209027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5878512" y="5363702"/>
            <a:ext cx="8509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5" dirty="0">
                <a:latin typeface="Calibri"/>
                <a:cs typeface="Calibri"/>
              </a:rPr>
              <a:t>f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2498621" y="5318814"/>
            <a:ext cx="81280" cy="90805"/>
          </a:xfrm>
          <a:custGeom>
            <a:avLst/>
            <a:gdLst/>
            <a:ahLst/>
            <a:cxnLst/>
            <a:rect l="l" t="t" r="r" b="b"/>
            <a:pathLst>
              <a:path w="81280" h="90804">
                <a:moveTo>
                  <a:pt x="0" y="90613"/>
                </a:moveTo>
                <a:lnTo>
                  <a:pt x="81099" y="0"/>
                </a:lnTo>
              </a:path>
            </a:pathLst>
          </a:custGeom>
          <a:ln w="13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416640" y="5177175"/>
            <a:ext cx="81280" cy="81280"/>
          </a:xfrm>
          <a:custGeom>
            <a:avLst/>
            <a:gdLst/>
            <a:ahLst/>
            <a:cxnLst/>
            <a:rect l="l" t="t" r="r" b="b"/>
            <a:pathLst>
              <a:path w="81280" h="81279">
                <a:moveTo>
                  <a:pt x="0" y="80936"/>
                </a:moveTo>
                <a:lnTo>
                  <a:pt x="81099" y="0"/>
                </a:lnTo>
              </a:path>
            </a:pathLst>
          </a:custGeom>
          <a:ln w="132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346119" y="5054890"/>
            <a:ext cx="71120" cy="60960"/>
          </a:xfrm>
          <a:custGeom>
            <a:avLst/>
            <a:gdLst/>
            <a:ahLst/>
            <a:cxnLst/>
            <a:rect l="l" t="t" r="r" b="b"/>
            <a:pathLst>
              <a:path w="71119" h="60960">
                <a:moveTo>
                  <a:pt x="0" y="60702"/>
                </a:moveTo>
                <a:lnTo>
                  <a:pt x="70521" y="0"/>
                </a:lnTo>
              </a:path>
            </a:pathLst>
          </a:custGeom>
          <a:ln w="132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303807" y="4872782"/>
            <a:ext cx="41910" cy="70485"/>
          </a:xfrm>
          <a:custGeom>
            <a:avLst/>
            <a:gdLst/>
            <a:ahLst/>
            <a:cxnLst/>
            <a:rect l="l" t="t" r="r" b="b"/>
            <a:pathLst>
              <a:path w="41910" h="70485">
                <a:moveTo>
                  <a:pt x="0" y="70379"/>
                </a:moveTo>
                <a:lnTo>
                  <a:pt x="41431" y="0"/>
                </a:lnTo>
              </a:path>
            </a:pathLst>
          </a:custGeom>
          <a:ln w="132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254442" y="4650118"/>
            <a:ext cx="92075" cy="101600"/>
          </a:xfrm>
          <a:custGeom>
            <a:avLst/>
            <a:gdLst/>
            <a:ahLst/>
            <a:cxnLst/>
            <a:rect l="l" t="t" r="r" b="b"/>
            <a:pathLst>
              <a:path w="92075" h="101600">
                <a:moveTo>
                  <a:pt x="0" y="101170"/>
                </a:moveTo>
                <a:lnTo>
                  <a:pt x="91677" y="0"/>
                </a:lnTo>
              </a:path>
            </a:pathLst>
          </a:custGeom>
          <a:ln w="13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254442" y="4437219"/>
            <a:ext cx="50800" cy="81280"/>
          </a:xfrm>
          <a:custGeom>
            <a:avLst/>
            <a:gdLst/>
            <a:ahLst/>
            <a:cxnLst/>
            <a:rect l="l" t="t" r="r" b="b"/>
            <a:pathLst>
              <a:path w="50800" h="81279">
                <a:moveTo>
                  <a:pt x="0" y="80936"/>
                </a:moveTo>
                <a:lnTo>
                  <a:pt x="50246" y="0"/>
                </a:lnTo>
              </a:path>
            </a:pathLst>
          </a:custGeom>
          <a:ln w="132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223589" y="4143384"/>
            <a:ext cx="81280" cy="70485"/>
          </a:xfrm>
          <a:custGeom>
            <a:avLst/>
            <a:gdLst/>
            <a:ahLst/>
            <a:cxnLst/>
            <a:rect l="l" t="t" r="r" b="b"/>
            <a:pathLst>
              <a:path w="81280" h="70485">
                <a:moveTo>
                  <a:pt x="0" y="70379"/>
                </a:moveTo>
                <a:lnTo>
                  <a:pt x="81099" y="0"/>
                </a:lnTo>
              </a:path>
            </a:pathLst>
          </a:custGeom>
          <a:ln w="13207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254442" y="3868902"/>
            <a:ext cx="90805" cy="60960"/>
          </a:xfrm>
          <a:custGeom>
            <a:avLst/>
            <a:gdLst/>
            <a:ahLst/>
            <a:cxnLst/>
            <a:rect l="l" t="t" r="r" b="b"/>
            <a:pathLst>
              <a:path w="90805" h="60960">
                <a:moveTo>
                  <a:pt x="0" y="60702"/>
                </a:moveTo>
                <a:lnTo>
                  <a:pt x="90795" y="0"/>
                </a:lnTo>
              </a:path>
            </a:pathLst>
          </a:custGeom>
          <a:ln w="132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355816" y="3341934"/>
            <a:ext cx="162560" cy="90805"/>
          </a:xfrm>
          <a:custGeom>
            <a:avLst/>
            <a:gdLst/>
            <a:ahLst/>
            <a:cxnLst/>
            <a:rect l="l" t="t" r="r" b="b"/>
            <a:pathLst>
              <a:path w="162560" h="90804">
                <a:moveTo>
                  <a:pt x="0" y="90613"/>
                </a:moveTo>
                <a:lnTo>
                  <a:pt x="162198" y="0"/>
                </a:lnTo>
              </a:path>
            </a:pathLst>
          </a:custGeom>
          <a:ln w="13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265326" y="5318814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>
                <a:moveTo>
                  <a:pt x="0" y="0"/>
                </a:moveTo>
                <a:lnTo>
                  <a:pt x="142805" y="0"/>
                </a:lnTo>
              </a:path>
            </a:pathLst>
          </a:custGeom>
          <a:ln w="131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408132" y="5054890"/>
            <a:ext cx="111125" cy="0"/>
          </a:xfrm>
          <a:custGeom>
            <a:avLst/>
            <a:gdLst/>
            <a:ahLst/>
            <a:cxnLst/>
            <a:rect l="l" t="t" r="r" b="b"/>
            <a:pathLst>
              <a:path w="111125">
                <a:moveTo>
                  <a:pt x="0" y="0"/>
                </a:moveTo>
                <a:lnTo>
                  <a:pt x="111070" y="0"/>
                </a:lnTo>
              </a:path>
            </a:pathLst>
          </a:custGeom>
          <a:ln w="131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468956" y="4832314"/>
            <a:ext cx="101600" cy="0"/>
          </a:xfrm>
          <a:custGeom>
            <a:avLst/>
            <a:gdLst/>
            <a:ahLst/>
            <a:cxnLst/>
            <a:rect l="l" t="t" r="r" b="b"/>
            <a:pathLst>
              <a:path w="101600">
                <a:moveTo>
                  <a:pt x="0" y="0"/>
                </a:moveTo>
                <a:lnTo>
                  <a:pt x="101374" y="0"/>
                </a:lnTo>
              </a:path>
            </a:pathLst>
          </a:custGeom>
          <a:ln w="131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468956" y="4213764"/>
            <a:ext cx="101600" cy="107950"/>
          </a:xfrm>
          <a:custGeom>
            <a:avLst/>
            <a:gdLst/>
            <a:ahLst/>
            <a:cxnLst/>
            <a:rect l="l" t="t" r="r" b="b"/>
            <a:pathLst>
              <a:path w="101600" h="107950">
                <a:moveTo>
                  <a:pt x="0" y="107329"/>
                </a:moveTo>
                <a:lnTo>
                  <a:pt x="101374" y="0"/>
                </a:lnTo>
              </a:path>
            </a:pathLst>
          </a:custGeom>
          <a:ln w="13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519202" y="3929605"/>
            <a:ext cx="51435" cy="70485"/>
          </a:xfrm>
          <a:custGeom>
            <a:avLst/>
            <a:gdLst/>
            <a:ahLst/>
            <a:cxnLst/>
            <a:rect l="l" t="t" r="r" b="b"/>
            <a:pathLst>
              <a:path w="51434" h="70485">
                <a:moveTo>
                  <a:pt x="0" y="70379"/>
                </a:moveTo>
                <a:lnTo>
                  <a:pt x="51127" y="0"/>
                </a:lnTo>
              </a:path>
            </a:pathLst>
          </a:custGeom>
          <a:ln w="132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468956" y="3666561"/>
            <a:ext cx="101600" cy="60960"/>
          </a:xfrm>
          <a:custGeom>
            <a:avLst/>
            <a:gdLst/>
            <a:ahLst/>
            <a:cxnLst/>
            <a:rect l="l" t="t" r="r" b="b"/>
            <a:pathLst>
              <a:path w="101600" h="60960">
                <a:moveTo>
                  <a:pt x="0" y="60702"/>
                </a:moveTo>
                <a:lnTo>
                  <a:pt x="101374" y="0"/>
                </a:lnTo>
              </a:path>
            </a:pathLst>
          </a:custGeom>
          <a:ln w="1320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387857" y="3341934"/>
            <a:ext cx="81280" cy="50165"/>
          </a:xfrm>
          <a:custGeom>
            <a:avLst/>
            <a:gdLst/>
            <a:ahLst/>
            <a:cxnLst/>
            <a:rect l="l" t="t" r="r" b="b"/>
            <a:pathLst>
              <a:path w="81279" h="50164">
                <a:moveTo>
                  <a:pt x="0" y="50145"/>
                </a:moveTo>
                <a:lnTo>
                  <a:pt x="81099" y="0"/>
                </a:lnTo>
              </a:path>
            </a:pathLst>
          </a:custGeom>
          <a:ln w="1320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327032" y="3210852"/>
            <a:ext cx="60325" cy="90805"/>
          </a:xfrm>
          <a:custGeom>
            <a:avLst/>
            <a:gdLst/>
            <a:ahLst/>
            <a:cxnLst/>
            <a:rect l="l" t="t" r="r" b="b"/>
            <a:pathLst>
              <a:path w="60325" h="90804">
                <a:moveTo>
                  <a:pt x="0" y="90613"/>
                </a:moveTo>
                <a:lnTo>
                  <a:pt x="59942" y="0"/>
                </a:lnTo>
              </a:path>
            </a:pathLst>
          </a:custGeom>
          <a:ln w="132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468956" y="4518156"/>
            <a:ext cx="101600" cy="131445"/>
          </a:xfrm>
          <a:custGeom>
            <a:avLst/>
            <a:gdLst/>
            <a:ahLst/>
            <a:cxnLst/>
            <a:rect l="l" t="t" r="r" b="b"/>
            <a:pathLst>
              <a:path w="101600" h="131445">
                <a:moveTo>
                  <a:pt x="0" y="131082"/>
                </a:moveTo>
                <a:lnTo>
                  <a:pt x="101374" y="0"/>
                </a:lnTo>
              </a:path>
            </a:pathLst>
          </a:custGeom>
          <a:ln w="132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599057"/>
            <a:ext cx="7300595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libri"/>
                <a:cs typeface="Calibri"/>
              </a:rPr>
              <a:t>R </a:t>
            </a:r>
            <a:r>
              <a:rPr sz="3000" spc="-10" dirty="0">
                <a:latin typeface="Calibri"/>
                <a:cs typeface="Calibri"/>
              </a:rPr>
              <a:t>behind </a:t>
            </a:r>
            <a:r>
              <a:rPr sz="3000" dirty="0">
                <a:latin typeface="Calibri"/>
                <a:cs typeface="Calibri"/>
              </a:rPr>
              <a:t>f</a:t>
            </a: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ts val="2880"/>
              </a:lnSpc>
              <a:spcBef>
                <a:spcPts val="6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20" dirty="0">
                <a:latin typeface="Calibri"/>
                <a:cs typeface="Calibri"/>
              </a:rPr>
              <a:t>focal </a:t>
            </a:r>
            <a:r>
              <a:rPr sz="3000" spc="-15" dirty="0">
                <a:latin typeface="Calibri"/>
                <a:cs typeface="Calibri"/>
              </a:rPr>
              <a:t>length </a:t>
            </a:r>
            <a:r>
              <a:rPr sz="3000" spc="-10" dirty="0">
                <a:latin typeface="Calibri"/>
                <a:cs typeface="Calibri"/>
              </a:rPr>
              <a:t>equals </a:t>
            </a:r>
            <a:r>
              <a:rPr sz="3000" spc="-5" dirty="0">
                <a:latin typeface="Calibri"/>
                <a:cs typeface="Calibri"/>
              </a:rPr>
              <a:t>one half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5" dirty="0">
                <a:latin typeface="Calibri"/>
                <a:cs typeface="Calibri"/>
              </a:rPr>
              <a:t>radius </a:t>
            </a:r>
            <a:r>
              <a:rPr sz="3000" spc="-5" dirty="0">
                <a:latin typeface="Calibri"/>
                <a:cs typeface="Calibri"/>
              </a:rPr>
              <a:t>of  </a:t>
            </a:r>
            <a:r>
              <a:rPr sz="3000" spc="-15" dirty="0">
                <a:latin typeface="Calibri"/>
                <a:cs typeface="Calibri"/>
              </a:rPr>
              <a:t>curvature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07819" y="3284601"/>
            <a:ext cx="160020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60019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5940" y="2999994"/>
            <a:ext cx="153733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mbria Math"/>
                <a:cs typeface="Cambria Math"/>
              </a:rPr>
              <a:t>𝑓 = </a:t>
            </a:r>
            <a:r>
              <a:rPr sz="3300" spc="75" baseline="44191" dirty="0">
                <a:latin typeface="Cambria Math"/>
                <a:cs typeface="Cambria Math"/>
              </a:rPr>
              <a:t>1</a:t>
            </a:r>
            <a:r>
              <a:rPr sz="3300" spc="-240" baseline="44191" dirty="0">
                <a:latin typeface="Cambria Math"/>
                <a:cs typeface="Cambria Math"/>
              </a:rPr>
              <a:t> </a:t>
            </a:r>
            <a:r>
              <a:rPr sz="3000" dirty="0">
                <a:latin typeface="Calibri"/>
                <a:cs typeface="Calibri"/>
              </a:rPr>
              <a:t>R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294126"/>
            <a:ext cx="7918450" cy="1080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71880">
              <a:lnSpc>
                <a:spcPts val="2235"/>
              </a:lnSpc>
              <a:spcBef>
                <a:spcPts val="95"/>
              </a:spcBef>
            </a:pPr>
            <a:r>
              <a:rPr sz="2200" spc="50" dirty="0">
                <a:latin typeface="Cambria Math"/>
                <a:cs typeface="Cambria Math"/>
              </a:rPr>
              <a:t>2</a:t>
            </a:r>
            <a:endParaRPr sz="2200">
              <a:latin typeface="Cambria Math"/>
              <a:cs typeface="Cambria Math"/>
            </a:endParaRPr>
          </a:p>
          <a:p>
            <a:pPr marL="355600" marR="5080" indent="-342900">
              <a:lnSpc>
                <a:spcPts val="2880"/>
              </a:lnSpc>
              <a:spcBef>
                <a:spcPts val="290"/>
              </a:spcBef>
              <a:buFont typeface="Arial"/>
              <a:buChar char="•"/>
              <a:tabLst>
                <a:tab pos="355600" algn="l"/>
                <a:tab pos="356235" algn="l"/>
                <a:tab pos="7014845" algn="l"/>
              </a:tabLst>
            </a:pPr>
            <a:r>
              <a:rPr sz="3000" spc="-5" dirty="0">
                <a:latin typeface="Calibri"/>
                <a:cs typeface="Calibri"/>
              </a:rPr>
              <a:t>The primary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10" dirty="0">
                <a:latin typeface="Calibri"/>
                <a:cs typeface="Calibri"/>
              </a:rPr>
              <a:t>secondary </a:t>
            </a:r>
            <a:r>
              <a:rPr sz="3000" spc="-20" dirty="0">
                <a:latin typeface="Calibri"/>
                <a:cs typeface="Calibri"/>
              </a:rPr>
              <a:t>focal</a:t>
            </a:r>
            <a:r>
              <a:rPr sz="3000" spc="6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points</a:t>
            </a:r>
            <a:r>
              <a:rPr sz="3000" spc="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of	</a:t>
            </a:r>
            <a:r>
              <a:rPr sz="3000" dirty="0">
                <a:latin typeface="Calibri"/>
                <a:cs typeface="Calibri"/>
              </a:rPr>
              <a:t>a  </a:t>
            </a:r>
            <a:r>
              <a:rPr sz="3000" spc="-15" dirty="0">
                <a:latin typeface="Calibri"/>
                <a:cs typeface="Calibri"/>
              </a:rPr>
              <a:t>mirror </a:t>
            </a:r>
            <a:r>
              <a:rPr sz="3000" spc="-10" dirty="0">
                <a:latin typeface="Calibri"/>
                <a:cs typeface="Calibri"/>
              </a:rPr>
              <a:t>coincide in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other </a:t>
            </a:r>
            <a:r>
              <a:rPr sz="3000" dirty="0">
                <a:latin typeface="Calibri"/>
                <a:cs typeface="Calibri"/>
              </a:rPr>
              <a:t>it </a:t>
            </a:r>
            <a:r>
              <a:rPr sz="3000" spc="-20" dirty="0">
                <a:latin typeface="Calibri"/>
                <a:cs typeface="Calibri"/>
              </a:rPr>
              <a:t>gas </a:t>
            </a:r>
            <a:r>
              <a:rPr sz="3000" spc="-5" dirty="0">
                <a:latin typeface="Calibri"/>
                <a:cs typeface="Calibri"/>
              </a:rPr>
              <a:t>one </a:t>
            </a:r>
            <a:r>
              <a:rPr sz="3000" spc="-20" dirty="0">
                <a:latin typeface="Calibri"/>
                <a:cs typeface="Calibri"/>
              </a:rPr>
              <a:t>focal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point</a:t>
            </a:r>
            <a:endParaRPr sz="30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16890" y="4397778"/>
          <a:ext cx="7786369" cy="16291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8645"/>
                <a:gridCol w="298450"/>
                <a:gridCol w="2332354"/>
                <a:gridCol w="2026920"/>
              </a:tblGrid>
              <a:tr h="814428">
                <a:tc>
                  <a:txBody>
                    <a:bodyPr/>
                    <a:lstStyle/>
                    <a:p>
                      <a:pPr marL="374650" marR="133985" indent="-342900">
                        <a:lnSpc>
                          <a:spcPts val="2880"/>
                        </a:lnSpc>
                        <a:spcBef>
                          <a:spcPts val="409"/>
                        </a:spcBef>
                        <a:buFont typeface="Arial"/>
                        <a:buChar char="•"/>
                        <a:tabLst>
                          <a:tab pos="374650" algn="l"/>
                          <a:tab pos="375285" algn="l"/>
                        </a:tabLst>
                      </a:pPr>
                      <a:r>
                        <a:rPr sz="30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3000" spc="-20" dirty="0">
                          <a:latin typeface="Calibri"/>
                          <a:cs typeface="Calibri"/>
                        </a:rPr>
                        <a:t>(focal</a:t>
                      </a:r>
                      <a:r>
                        <a:rPr sz="3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000" spc="-10" dirty="0">
                          <a:latin typeface="Calibri"/>
                          <a:cs typeface="Calibri"/>
                        </a:rPr>
                        <a:t>length)=+  </a:t>
                      </a:r>
                      <a:r>
                        <a:rPr sz="3000" spc="-15" dirty="0">
                          <a:latin typeface="Calibri"/>
                          <a:cs typeface="Calibri"/>
                        </a:rPr>
                        <a:t>mirror</a:t>
                      </a:r>
                      <a:endParaRPr sz="3000">
                        <a:latin typeface="Calibri"/>
                        <a:cs typeface="Calibri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ts val="3315"/>
                        </a:lnSpc>
                      </a:pPr>
                      <a:r>
                        <a:rPr sz="3000" dirty="0">
                          <a:latin typeface="Calibri"/>
                          <a:cs typeface="Calibri"/>
                        </a:rPr>
                        <a:t>, R( </a:t>
                      </a:r>
                      <a:r>
                        <a:rPr sz="3000" spc="-10" dirty="0">
                          <a:latin typeface="Calibri"/>
                          <a:cs typeface="Calibri"/>
                        </a:rPr>
                        <a:t>radius) </a:t>
                      </a:r>
                      <a:r>
                        <a:rPr sz="30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30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000" dirty="0">
                          <a:latin typeface="Calibri"/>
                          <a:cs typeface="Calibri"/>
                        </a:rPr>
                        <a:t>-</a:t>
                      </a:r>
                      <a:endParaRPr sz="3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ts val="3315"/>
                        </a:lnSpc>
                      </a:pPr>
                      <a:r>
                        <a:rPr sz="3000" spc="-25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3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000" spc="-20" dirty="0">
                          <a:latin typeface="Calibri"/>
                          <a:cs typeface="Calibri"/>
                        </a:rPr>
                        <a:t>concave</a:t>
                      </a:r>
                      <a:endParaRPr sz="3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814755">
                <a:tc>
                  <a:txBody>
                    <a:bodyPr/>
                    <a:lstStyle/>
                    <a:p>
                      <a:pPr marL="374650" marR="120650" indent="-342900">
                        <a:lnSpc>
                          <a:spcPts val="2880"/>
                        </a:lnSpc>
                        <a:spcBef>
                          <a:spcPts val="480"/>
                        </a:spcBef>
                        <a:buFont typeface="Arial"/>
                        <a:buChar char="•"/>
                        <a:tabLst>
                          <a:tab pos="374650" algn="l"/>
                          <a:tab pos="375285" algn="l"/>
                        </a:tabLst>
                      </a:pPr>
                      <a:r>
                        <a:rPr sz="30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3000" spc="-20" dirty="0">
                          <a:latin typeface="Calibri"/>
                          <a:cs typeface="Calibri"/>
                        </a:rPr>
                        <a:t>(focal </a:t>
                      </a:r>
                      <a:r>
                        <a:rPr sz="3000" spc="-10" dirty="0">
                          <a:latin typeface="Calibri"/>
                          <a:cs typeface="Calibri"/>
                        </a:rPr>
                        <a:t>length)=</a:t>
                      </a:r>
                      <a:r>
                        <a:rPr sz="3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000" dirty="0">
                          <a:latin typeface="Calibri"/>
                          <a:cs typeface="Calibri"/>
                        </a:rPr>
                        <a:t>-  </a:t>
                      </a:r>
                      <a:r>
                        <a:rPr sz="3000" spc="-15" dirty="0">
                          <a:latin typeface="Calibri"/>
                          <a:cs typeface="Calibri"/>
                        </a:rPr>
                        <a:t>mirror</a:t>
                      </a:r>
                      <a:endParaRPr sz="3000">
                        <a:latin typeface="Calibri"/>
                        <a:cs typeface="Calibri"/>
                      </a:endParaRPr>
                    </a:p>
                  </a:txBody>
                  <a:tcPr marL="0" marR="0" marT="60960" marB="0"/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ts val="3385"/>
                        </a:lnSpc>
                      </a:pPr>
                      <a:r>
                        <a:rPr sz="3000" dirty="0">
                          <a:latin typeface="Calibri"/>
                          <a:cs typeface="Calibri"/>
                        </a:rPr>
                        <a:t>,</a:t>
                      </a:r>
                      <a:endParaRPr sz="3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1920" algn="r">
                        <a:lnSpc>
                          <a:spcPts val="3385"/>
                        </a:lnSpc>
                      </a:pPr>
                      <a:r>
                        <a:rPr sz="3000" spc="-10" dirty="0">
                          <a:latin typeface="Calibri"/>
                          <a:cs typeface="Calibri"/>
                        </a:rPr>
                        <a:t>R(radius)=</a:t>
                      </a:r>
                      <a:r>
                        <a:rPr sz="3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000" dirty="0">
                          <a:latin typeface="Calibri"/>
                          <a:cs typeface="Calibri"/>
                        </a:rPr>
                        <a:t>+</a:t>
                      </a:r>
                      <a:endParaRPr sz="3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ts val="3385"/>
                        </a:lnSpc>
                      </a:pPr>
                      <a:r>
                        <a:rPr sz="3000" spc="-25" dirty="0">
                          <a:latin typeface="Calibri"/>
                          <a:cs typeface="Calibri"/>
                        </a:rPr>
                        <a:t>for </a:t>
                      </a:r>
                      <a:r>
                        <a:rPr sz="3000" spc="-30" dirty="0">
                          <a:latin typeface="Calibri"/>
                          <a:cs typeface="Calibri"/>
                        </a:rPr>
                        <a:t>convex</a:t>
                      </a:r>
                      <a:endParaRPr sz="3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4" name="object 4"/>
          <p:cNvSpPr txBox="1"/>
          <p:nvPr/>
        </p:nvSpPr>
        <p:spPr>
          <a:xfrm>
            <a:off x="402437" y="1561541"/>
            <a:ext cx="8389620" cy="46609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Mirror formula</a:t>
            </a:r>
            <a:endParaRPr sz="2000">
              <a:latin typeface="Calibri"/>
              <a:cs typeface="Calibri"/>
            </a:endParaRPr>
          </a:p>
          <a:p>
            <a:pPr marL="355600" marR="19685" indent="-342900">
              <a:lnSpc>
                <a:spcPts val="1920"/>
              </a:lnSpc>
              <a:spcBef>
                <a:spcPts val="4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An </a:t>
            </a:r>
            <a:r>
              <a:rPr sz="2000" spc="-10" dirty="0">
                <a:latin typeface="Calibri"/>
                <a:cs typeface="Calibri"/>
              </a:rPr>
              <a:t>expression </a:t>
            </a:r>
            <a:r>
              <a:rPr sz="2000" spc="-5" dirty="0">
                <a:latin typeface="Calibri"/>
                <a:cs typeface="Calibri"/>
              </a:rPr>
              <a:t>showing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relation </a:t>
            </a:r>
            <a:r>
              <a:rPr sz="2000" spc="-5" dirty="0">
                <a:latin typeface="Calibri"/>
                <a:cs typeface="Calibri"/>
              </a:rPr>
              <a:t>between object distance, image </a:t>
            </a:r>
            <a:r>
              <a:rPr sz="2000" spc="-10" dirty="0">
                <a:latin typeface="Calibri"/>
                <a:cs typeface="Calibri"/>
              </a:rPr>
              <a:t>distance 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focal </a:t>
            </a:r>
            <a:r>
              <a:rPr sz="2000" spc="-5" dirty="0">
                <a:latin typeface="Calibri"/>
                <a:cs typeface="Calibri"/>
              </a:rPr>
              <a:t>length of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10" dirty="0">
                <a:latin typeface="Calibri"/>
                <a:cs typeface="Calibri"/>
              </a:rPr>
              <a:t>mirror </a:t>
            </a:r>
            <a:r>
              <a:rPr sz="2000" dirty="0">
                <a:latin typeface="Calibri"/>
                <a:cs typeface="Calibri"/>
              </a:rPr>
              <a:t>is </a:t>
            </a:r>
            <a:r>
              <a:rPr sz="2000" spc="-5" dirty="0">
                <a:latin typeface="Calibri"/>
                <a:cs typeface="Calibri"/>
              </a:rPr>
              <a:t>called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mirror formula. </a:t>
            </a:r>
            <a:r>
              <a:rPr sz="2000" spc="-95" dirty="0">
                <a:latin typeface="Calibri"/>
                <a:cs typeface="Calibri"/>
              </a:rPr>
              <a:t>To </a:t>
            </a:r>
            <a:r>
              <a:rPr sz="2000" spc="-5" dirty="0">
                <a:latin typeface="Calibri"/>
                <a:cs typeface="Calibri"/>
              </a:rPr>
              <a:t>derive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formula  following </a:t>
            </a:r>
            <a:r>
              <a:rPr sz="2000" spc="-5" dirty="0">
                <a:latin typeface="Calibri"/>
                <a:cs typeface="Calibri"/>
              </a:rPr>
              <a:t>assumptions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sign </a:t>
            </a:r>
            <a:r>
              <a:rPr sz="2000" spc="-10" dirty="0">
                <a:latin typeface="Calibri"/>
                <a:cs typeface="Calibri"/>
              </a:rPr>
              <a:t>conventions are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made.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ts val="2160"/>
              </a:lnSpc>
              <a:spcBef>
                <a:spcPts val="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following </a:t>
            </a:r>
            <a:r>
              <a:rPr sz="2000" dirty="0">
                <a:latin typeface="Calibri"/>
                <a:cs typeface="Calibri"/>
              </a:rPr>
              <a:t>is a </a:t>
            </a:r>
            <a:r>
              <a:rPr sz="2000" spc="-5" dirty="0">
                <a:latin typeface="Calibri"/>
                <a:cs typeface="Calibri"/>
              </a:rPr>
              <a:t>simple </a:t>
            </a:r>
            <a:r>
              <a:rPr sz="2000" spc="-10" dirty="0">
                <a:latin typeface="Calibri"/>
                <a:cs typeface="Calibri"/>
              </a:rPr>
              <a:t>derivation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formula </a:t>
            </a:r>
            <a:r>
              <a:rPr sz="2000" spc="-5" dirty="0">
                <a:latin typeface="Calibri"/>
                <a:cs typeface="Calibri"/>
              </a:rPr>
              <a:t>giving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conjugate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2160"/>
              </a:lnSpc>
            </a:pPr>
            <a:r>
              <a:rPr sz="2000" spc="-10" dirty="0">
                <a:latin typeface="Calibri"/>
                <a:cs typeface="Calibri"/>
              </a:rPr>
              <a:t>relations 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mirror</a:t>
            </a:r>
            <a:endParaRPr sz="2000">
              <a:latin typeface="Calibri"/>
              <a:cs typeface="Calibri"/>
            </a:endParaRPr>
          </a:p>
          <a:p>
            <a:pPr marL="355600" marR="238760" indent="-342900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(1) </a:t>
            </a:r>
            <a:r>
              <a:rPr sz="2000" spc="-10" dirty="0">
                <a:latin typeface="Calibri"/>
                <a:cs typeface="Calibri"/>
              </a:rPr>
              <a:t>Distances </a:t>
            </a:r>
            <a:r>
              <a:rPr sz="2000" spc="-5" dirty="0">
                <a:latin typeface="Calibri"/>
                <a:cs typeface="Calibri"/>
              </a:rPr>
              <a:t>measured </a:t>
            </a:r>
            <a:r>
              <a:rPr sz="2000" spc="-10" dirty="0">
                <a:latin typeface="Calibri"/>
                <a:cs typeface="Calibri"/>
              </a:rPr>
              <a:t>from left to </a:t>
            </a:r>
            <a:r>
              <a:rPr sz="2000" spc="-5" dirty="0">
                <a:latin typeface="Calibri"/>
                <a:cs typeface="Calibri"/>
              </a:rPr>
              <a:t>right </a:t>
            </a:r>
            <a:r>
              <a:rPr sz="2000" spc="-10" dirty="0">
                <a:latin typeface="Calibri"/>
                <a:cs typeface="Calibri"/>
              </a:rPr>
              <a:t>are positive </a:t>
            </a:r>
            <a:r>
              <a:rPr sz="2000" spc="-5" dirty="0">
                <a:latin typeface="Calibri"/>
                <a:cs typeface="Calibri"/>
              </a:rPr>
              <a:t>while </a:t>
            </a:r>
            <a:r>
              <a:rPr sz="2000" dirty="0">
                <a:latin typeface="Calibri"/>
                <a:cs typeface="Calibri"/>
              </a:rPr>
              <a:t>those </a:t>
            </a:r>
            <a:r>
              <a:rPr sz="2000" spc="-5" dirty="0">
                <a:latin typeface="Calibri"/>
                <a:cs typeface="Calibri"/>
              </a:rPr>
              <a:t>measured  </a:t>
            </a:r>
            <a:r>
              <a:rPr sz="2000" spc="-15" dirty="0">
                <a:latin typeface="Calibri"/>
                <a:cs typeface="Calibri"/>
              </a:rPr>
              <a:t>from </a:t>
            </a:r>
            <a:r>
              <a:rPr sz="2000" spc="-5" dirty="0">
                <a:latin typeface="Calibri"/>
                <a:cs typeface="Calibri"/>
              </a:rPr>
              <a:t>right </a:t>
            </a:r>
            <a:r>
              <a:rPr sz="2000" spc="-10" dirty="0">
                <a:latin typeface="Calibri"/>
                <a:cs typeface="Calibri"/>
              </a:rPr>
              <a:t>to </a:t>
            </a:r>
            <a:r>
              <a:rPr sz="2000" spc="-5" dirty="0">
                <a:latin typeface="Calibri"/>
                <a:cs typeface="Calibri"/>
              </a:rPr>
              <a:t>left </a:t>
            </a:r>
            <a:r>
              <a:rPr sz="2000" spc="-10" dirty="0">
                <a:latin typeface="Calibri"/>
                <a:cs typeface="Calibri"/>
              </a:rPr>
              <a:t>are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negative.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(2) </a:t>
            </a:r>
            <a:r>
              <a:rPr sz="2000" spc="-5" dirty="0">
                <a:latin typeface="Calibri"/>
                <a:cs typeface="Calibri"/>
              </a:rPr>
              <a:t>Incident </a:t>
            </a:r>
            <a:r>
              <a:rPr sz="2000" spc="-25" dirty="0">
                <a:latin typeface="Calibri"/>
                <a:cs typeface="Calibri"/>
              </a:rPr>
              <a:t>rays </a:t>
            </a:r>
            <a:r>
              <a:rPr sz="2000" spc="-20" dirty="0">
                <a:latin typeface="Calibri"/>
                <a:cs typeface="Calibri"/>
              </a:rPr>
              <a:t>travel </a:t>
            </a:r>
            <a:r>
              <a:rPr sz="2000" spc="-15" dirty="0">
                <a:latin typeface="Calibri"/>
                <a:cs typeface="Calibri"/>
              </a:rPr>
              <a:t>from </a:t>
            </a:r>
            <a:r>
              <a:rPr sz="2000" spc="-10" dirty="0">
                <a:latin typeface="Calibri"/>
                <a:cs typeface="Calibri"/>
              </a:rPr>
              <a:t>left to </a:t>
            </a:r>
            <a:r>
              <a:rPr sz="2000" spc="-5" dirty="0">
                <a:latin typeface="Calibri"/>
                <a:cs typeface="Calibri"/>
              </a:rPr>
              <a:t>right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reflected </a:t>
            </a:r>
            <a:r>
              <a:rPr sz="2000" spc="-25" dirty="0">
                <a:latin typeface="Calibri"/>
                <a:cs typeface="Calibri"/>
              </a:rPr>
              <a:t>rays </a:t>
            </a:r>
            <a:r>
              <a:rPr sz="2000" spc="-15" dirty="0">
                <a:latin typeface="Calibri"/>
                <a:cs typeface="Calibri"/>
              </a:rPr>
              <a:t>from </a:t>
            </a:r>
            <a:r>
              <a:rPr sz="2000" spc="-5" dirty="0">
                <a:latin typeface="Calibri"/>
                <a:cs typeface="Calibri"/>
              </a:rPr>
              <a:t>right </a:t>
            </a:r>
            <a:r>
              <a:rPr sz="2000" spc="-10" dirty="0">
                <a:latin typeface="Calibri"/>
                <a:cs typeface="Calibri"/>
              </a:rPr>
              <a:t>to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left.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ts val="21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(3)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focal length </a:t>
            </a:r>
            <a:r>
              <a:rPr sz="2000" dirty="0">
                <a:latin typeface="Calibri"/>
                <a:cs typeface="Calibri"/>
              </a:rPr>
              <a:t>is </a:t>
            </a:r>
            <a:r>
              <a:rPr sz="2000" spc="-5" dirty="0">
                <a:latin typeface="Calibri"/>
                <a:cs typeface="Calibri"/>
              </a:rPr>
              <a:t>measured </a:t>
            </a:r>
            <a:r>
              <a:rPr sz="2000" spc="-15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focal point to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5" dirty="0">
                <a:latin typeface="Calibri"/>
                <a:cs typeface="Calibri"/>
              </a:rPr>
              <a:t>vertex. </a:t>
            </a:r>
            <a:r>
              <a:rPr sz="2000" spc="-5" dirty="0">
                <a:latin typeface="Calibri"/>
                <a:cs typeface="Calibri"/>
              </a:rPr>
              <a:t>This </a:t>
            </a:r>
            <a:r>
              <a:rPr sz="2000" spc="-10" dirty="0">
                <a:latin typeface="Calibri"/>
                <a:cs typeface="Calibri"/>
              </a:rPr>
              <a:t>gives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2160"/>
              </a:lnSpc>
            </a:pP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positive sign </a:t>
            </a:r>
            <a:r>
              <a:rPr sz="2000" spc="-15" dirty="0">
                <a:latin typeface="Calibri"/>
                <a:cs typeface="Calibri"/>
              </a:rPr>
              <a:t>for concave mirrors </a:t>
            </a:r>
            <a:r>
              <a:rPr sz="2000" dirty="0">
                <a:latin typeface="Calibri"/>
                <a:cs typeface="Calibri"/>
              </a:rPr>
              <a:t>and a </a:t>
            </a:r>
            <a:r>
              <a:rPr sz="2000" spc="-10" dirty="0">
                <a:latin typeface="Calibri"/>
                <a:cs typeface="Calibri"/>
              </a:rPr>
              <a:t>negative </a:t>
            </a:r>
            <a:r>
              <a:rPr sz="2000" spc="-5" dirty="0">
                <a:latin typeface="Calibri"/>
                <a:cs typeface="Calibri"/>
              </a:rPr>
              <a:t>sign 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spc="-20" dirty="0">
                <a:latin typeface="Calibri"/>
                <a:cs typeface="Calibri"/>
              </a:rPr>
              <a:t>convex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mirrors.</a:t>
            </a:r>
            <a:endParaRPr sz="2000">
              <a:latin typeface="Calibri"/>
              <a:cs typeface="Calibri"/>
            </a:endParaRPr>
          </a:p>
          <a:p>
            <a:pPr marL="355600" marR="391795" indent="-342900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(4) </a:t>
            </a:r>
            <a:r>
              <a:rPr sz="2000" spc="-5" dirty="0">
                <a:latin typeface="Calibri"/>
                <a:cs typeface="Calibri"/>
              </a:rPr>
              <a:t>The radius </a:t>
            </a:r>
            <a:r>
              <a:rPr sz="2000" dirty="0">
                <a:latin typeface="Calibri"/>
                <a:cs typeface="Calibri"/>
              </a:rPr>
              <a:t>is </a:t>
            </a:r>
            <a:r>
              <a:rPr sz="2000" spc="-5" dirty="0">
                <a:latin typeface="Calibri"/>
                <a:cs typeface="Calibri"/>
              </a:rPr>
              <a:t>measured </a:t>
            </a:r>
            <a:r>
              <a:rPr sz="2000" spc="-10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5" dirty="0">
                <a:latin typeface="Calibri"/>
                <a:cs typeface="Calibri"/>
              </a:rPr>
              <a:t>vertex to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center </a:t>
            </a:r>
            <a:r>
              <a:rPr sz="2000" spc="-5" dirty="0">
                <a:latin typeface="Calibri"/>
                <a:cs typeface="Calibri"/>
              </a:rPr>
              <a:t>of curvature. This  </a:t>
            </a:r>
            <a:r>
              <a:rPr sz="2000" spc="-15" dirty="0">
                <a:latin typeface="Calibri"/>
                <a:cs typeface="Calibri"/>
              </a:rPr>
              <a:t>makes </a:t>
            </a:r>
            <a:r>
              <a:rPr sz="2000" dirty="0">
                <a:latin typeface="Calibri"/>
                <a:cs typeface="Calibri"/>
              </a:rPr>
              <a:t>R </a:t>
            </a:r>
            <a:r>
              <a:rPr sz="2000" spc="-15" dirty="0">
                <a:latin typeface="Calibri"/>
                <a:cs typeface="Calibri"/>
              </a:rPr>
              <a:t>negative for concave mirrors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positive 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spc="-20" dirty="0">
                <a:latin typeface="Calibri"/>
                <a:cs typeface="Calibri"/>
              </a:rPr>
              <a:t>convex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mirrors.</a:t>
            </a:r>
            <a:endParaRPr sz="2000">
              <a:latin typeface="Calibri"/>
              <a:cs typeface="Calibri"/>
            </a:endParaRPr>
          </a:p>
          <a:p>
            <a:pPr marL="355600" marR="113664" indent="-342900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(5) Object </a:t>
            </a:r>
            <a:r>
              <a:rPr sz="2000" spc="-5" dirty="0">
                <a:latin typeface="Calibri"/>
                <a:cs typeface="Calibri"/>
              </a:rPr>
              <a:t>distances </a:t>
            </a:r>
            <a:r>
              <a:rPr sz="2000" dirty="0">
                <a:latin typeface="Calibri"/>
                <a:cs typeface="Calibri"/>
              </a:rPr>
              <a:t>s and </a:t>
            </a:r>
            <a:r>
              <a:rPr sz="2000" spc="-5" dirty="0">
                <a:latin typeface="Calibri"/>
                <a:cs typeface="Calibri"/>
              </a:rPr>
              <a:t>image distances s' </a:t>
            </a:r>
            <a:r>
              <a:rPr sz="2000" spc="-10" dirty="0">
                <a:latin typeface="Calibri"/>
                <a:cs typeface="Calibri"/>
              </a:rPr>
              <a:t>are </a:t>
            </a:r>
            <a:r>
              <a:rPr sz="2000" spc="-5" dirty="0">
                <a:latin typeface="Calibri"/>
                <a:cs typeface="Calibri"/>
              </a:rPr>
              <a:t>measured </a:t>
            </a:r>
            <a:r>
              <a:rPr sz="2000" spc="-10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object 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5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image </a:t>
            </a:r>
            <a:r>
              <a:rPr sz="2000" spc="-10" dirty="0">
                <a:latin typeface="Calibri"/>
                <a:cs typeface="Calibri"/>
              </a:rPr>
              <a:t>respectively to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5" dirty="0">
                <a:latin typeface="Calibri"/>
                <a:cs typeface="Calibri"/>
              </a:rPr>
              <a:t>vertex. </a:t>
            </a:r>
            <a:r>
              <a:rPr sz="2000" spc="-5" dirty="0">
                <a:latin typeface="Calibri"/>
                <a:cs typeface="Calibri"/>
              </a:rPr>
              <a:t>This </a:t>
            </a:r>
            <a:r>
              <a:rPr sz="2000" spc="-15" dirty="0">
                <a:latin typeface="Calibri"/>
                <a:cs typeface="Calibri"/>
              </a:rPr>
              <a:t>makes </a:t>
            </a:r>
            <a:r>
              <a:rPr sz="2000" spc="-5" dirty="0">
                <a:latin typeface="Calibri"/>
                <a:cs typeface="Calibri"/>
              </a:rPr>
              <a:t>both sand s'  </a:t>
            </a:r>
            <a:r>
              <a:rPr sz="2000" spc="-10" dirty="0">
                <a:latin typeface="Calibri"/>
                <a:cs typeface="Calibri"/>
              </a:rPr>
              <a:t>positive </a:t>
            </a:r>
            <a:r>
              <a:rPr sz="2000" dirty="0">
                <a:latin typeface="Calibri"/>
                <a:cs typeface="Calibri"/>
              </a:rPr>
              <a:t>and the </a:t>
            </a:r>
            <a:r>
              <a:rPr sz="2000" spc="-5" dirty="0">
                <a:latin typeface="Calibri"/>
                <a:cs typeface="Calibri"/>
              </a:rPr>
              <a:t>object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image </a:t>
            </a:r>
            <a:r>
              <a:rPr sz="2000" spc="-10" dirty="0">
                <a:latin typeface="Calibri"/>
                <a:cs typeface="Calibri"/>
              </a:rPr>
              <a:t>real </a:t>
            </a:r>
            <a:r>
              <a:rPr sz="2000" dirty="0">
                <a:latin typeface="Calibri"/>
                <a:cs typeface="Calibri"/>
              </a:rPr>
              <a:t>when </a:t>
            </a:r>
            <a:r>
              <a:rPr sz="2000" spc="-5" dirty="0">
                <a:latin typeface="Calibri"/>
                <a:cs typeface="Calibri"/>
              </a:rPr>
              <a:t>they lie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left of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5" dirty="0">
                <a:latin typeface="Calibri"/>
                <a:cs typeface="Calibri"/>
              </a:rPr>
              <a:t>vertex;  </a:t>
            </a:r>
            <a:r>
              <a:rPr sz="2000" spc="-5" dirty="0">
                <a:latin typeface="Calibri"/>
                <a:cs typeface="Calibri"/>
              </a:rPr>
              <a:t>they </a:t>
            </a:r>
            <a:r>
              <a:rPr sz="2000" spc="-10" dirty="0">
                <a:latin typeface="Calibri"/>
                <a:cs typeface="Calibri"/>
              </a:rPr>
              <a:t>are </a:t>
            </a:r>
            <a:r>
              <a:rPr sz="2000" spc="-15" dirty="0">
                <a:latin typeface="Calibri"/>
                <a:cs typeface="Calibri"/>
              </a:rPr>
              <a:t>negative </a:t>
            </a:r>
            <a:r>
              <a:rPr sz="2000" dirty="0">
                <a:latin typeface="Calibri"/>
                <a:cs typeface="Calibri"/>
              </a:rPr>
              <a:t>and virtual when </a:t>
            </a:r>
            <a:r>
              <a:rPr sz="2000" spc="-5" dirty="0">
                <a:latin typeface="Calibri"/>
                <a:cs typeface="Calibri"/>
              </a:rPr>
              <a:t>they lie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right.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2412370" y="4085696"/>
            <a:ext cx="543844" cy="2023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47145" y="4063129"/>
            <a:ext cx="14414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114" dirty="0">
                <a:latin typeface="Calibri"/>
                <a:cs typeface="Calibri"/>
              </a:rPr>
              <a:t>u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26063" y="4074933"/>
            <a:ext cx="575690" cy="20235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67772" y="3465721"/>
            <a:ext cx="436055" cy="2626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503078" y="3442795"/>
            <a:ext cx="17843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860" dirty="0">
                <a:latin typeface="Cambria Math"/>
                <a:cs typeface="Cambria Math"/>
              </a:rPr>
              <a:t> </a:t>
            </a:r>
            <a:endParaRPr sz="15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44154" y="3237535"/>
            <a:ext cx="436055" cy="3250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679459" y="3214610"/>
            <a:ext cx="235585" cy="26352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50" spc="850" dirty="0">
                <a:latin typeface="Cambria Math"/>
                <a:cs typeface="Cambria Math"/>
              </a:rPr>
              <a:t> </a:t>
            </a:r>
            <a:r>
              <a:rPr sz="1550" spc="114" dirty="0">
                <a:latin typeface="Cambria Math"/>
                <a:cs typeface="Cambria Math"/>
              </a:rPr>
              <a:t> </a:t>
            </a:r>
            <a:endParaRPr sz="155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57408" y="4436657"/>
            <a:ext cx="707977" cy="46067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48967" y="4416207"/>
            <a:ext cx="1511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645" dirty="0">
                <a:latin typeface="Cambria Math"/>
                <a:cs typeface="Cambria Math"/>
              </a:rPr>
              <a:t> </a:t>
            </a:r>
            <a:endParaRPr sz="155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859669" y="4436657"/>
            <a:ext cx="507097" cy="25401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002324" y="4340863"/>
            <a:ext cx="213995" cy="263525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60"/>
              </a:spcBef>
            </a:pPr>
            <a:r>
              <a:rPr sz="2325" spc="1012" baseline="-21505" dirty="0">
                <a:latin typeface="Cambria Math"/>
                <a:cs typeface="Cambria Math"/>
              </a:rPr>
              <a:t> </a:t>
            </a:r>
            <a:r>
              <a:rPr sz="1100" spc="215" dirty="0">
                <a:latin typeface="Cambria Math"/>
                <a:cs typeface="Cambria Math"/>
              </a:rPr>
              <a:t> </a:t>
            </a:r>
            <a:endParaRPr sz="11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119845" y="3157885"/>
            <a:ext cx="553643" cy="25401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255150" y="3134960"/>
            <a:ext cx="13398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105" dirty="0">
                <a:latin typeface="Calibri"/>
                <a:cs typeface="Calibri"/>
              </a:rPr>
              <a:t>a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741076" y="4341938"/>
            <a:ext cx="355213" cy="28630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876789" y="4319336"/>
            <a:ext cx="12128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95" dirty="0">
                <a:latin typeface="Calibri"/>
                <a:cs typeface="Calibri"/>
              </a:rPr>
              <a:t>c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340322" y="4714354"/>
            <a:ext cx="399308" cy="37887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475628" y="4691752"/>
            <a:ext cx="14668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610" dirty="0">
                <a:latin typeface="Cambria Math"/>
                <a:cs typeface="Cambria Math"/>
              </a:rPr>
              <a:t> </a:t>
            </a:r>
            <a:endParaRPr sz="155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84669" y="5501594"/>
            <a:ext cx="0" cy="227329"/>
          </a:xfrm>
          <a:custGeom>
            <a:avLst/>
            <a:gdLst/>
            <a:ahLst/>
            <a:cxnLst/>
            <a:rect l="l" t="t" r="r" b="b"/>
            <a:pathLst>
              <a:path h="227329">
                <a:moveTo>
                  <a:pt x="0" y="0"/>
                </a:moveTo>
                <a:lnTo>
                  <a:pt x="0" y="226929"/>
                </a:lnTo>
              </a:path>
            </a:pathLst>
          </a:custGeom>
          <a:ln w="204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89694" y="4074933"/>
            <a:ext cx="717776" cy="34658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869943" y="4051577"/>
            <a:ext cx="153035" cy="2641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655" dirty="0">
                <a:latin typeface="Cambria Math"/>
                <a:cs typeface="Cambria Math"/>
              </a:rPr>
              <a:t> </a:t>
            </a:r>
            <a:endParaRPr sz="155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521603" y="5323566"/>
            <a:ext cx="600188" cy="29491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656909" y="5300964"/>
            <a:ext cx="368300" cy="263525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60"/>
              </a:spcBef>
            </a:pPr>
            <a:r>
              <a:rPr sz="1550" spc="985" dirty="0">
                <a:latin typeface="Cambria Math"/>
                <a:cs typeface="Cambria Math"/>
              </a:rPr>
              <a:t> </a:t>
            </a:r>
            <a:r>
              <a:rPr sz="1550" spc="560" dirty="0">
                <a:latin typeface="Cambria Math"/>
                <a:cs typeface="Cambria Math"/>
              </a:rPr>
              <a:t> </a:t>
            </a:r>
            <a:r>
              <a:rPr sz="1650" spc="322" baseline="30303" dirty="0">
                <a:latin typeface="Cambria Math"/>
                <a:cs typeface="Cambria Math"/>
              </a:rPr>
              <a:t> </a:t>
            </a:r>
            <a:endParaRPr sz="1650" baseline="30303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39632" y="3868274"/>
            <a:ext cx="1494346" cy="27339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973917" y="3845349"/>
            <a:ext cx="11290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95" dirty="0">
                <a:latin typeface="Calibri"/>
                <a:cs typeface="Calibri"/>
              </a:rPr>
              <a:t>Point</a:t>
            </a:r>
            <a:r>
              <a:rPr sz="1550" spc="-35" dirty="0">
                <a:latin typeface="Calibri"/>
                <a:cs typeface="Calibri"/>
              </a:rPr>
              <a:t> </a:t>
            </a:r>
            <a:r>
              <a:rPr sz="1550" spc="90" dirty="0">
                <a:latin typeface="Calibri"/>
                <a:cs typeface="Calibri"/>
              </a:rPr>
              <a:t>object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563249" y="3805846"/>
            <a:ext cx="379711" cy="20235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603015" y="3726951"/>
            <a:ext cx="300990" cy="546735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1370"/>
              </a:spcBef>
            </a:pPr>
            <a:r>
              <a:rPr sz="1875" spc="1139" baseline="-20000" dirty="0">
                <a:latin typeface="Cambria Math"/>
                <a:cs typeface="Cambria Math"/>
              </a:rPr>
              <a:t> </a:t>
            </a:r>
            <a:r>
              <a:rPr sz="900" spc="170" dirty="0">
                <a:latin typeface="Cambria Math"/>
                <a:cs typeface="Cambria Math"/>
              </a:rPr>
              <a:t> </a:t>
            </a:r>
            <a:endParaRPr sz="9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1250" spc="65" dirty="0">
                <a:latin typeface="Calibri"/>
                <a:cs typeface="Calibri"/>
              </a:rPr>
              <a:t>u’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291531" y="3399166"/>
            <a:ext cx="259715" cy="1911985"/>
          </a:xfrm>
          <a:custGeom>
            <a:avLst/>
            <a:gdLst/>
            <a:ahLst/>
            <a:cxnLst/>
            <a:rect l="l" t="t" r="r" b="b"/>
            <a:pathLst>
              <a:path w="259714" h="1911985">
                <a:moveTo>
                  <a:pt x="235379" y="1911483"/>
                </a:moveTo>
                <a:lnTo>
                  <a:pt x="183763" y="1888445"/>
                </a:lnTo>
                <a:lnTo>
                  <a:pt x="151490" y="1849029"/>
                </a:lnTo>
                <a:lnTo>
                  <a:pt x="121350" y="1792091"/>
                </a:lnTo>
                <a:lnTo>
                  <a:pt x="93707" y="1719111"/>
                </a:lnTo>
                <a:lnTo>
                  <a:pt x="80935" y="1677066"/>
                </a:lnTo>
                <a:lnTo>
                  <a:pt x="68924" y="1631566"/>
                </a:lnTo>
                <a:lnTo>
                  <a:pt x="57719" y="1582794"/>
                </a:lnTo>
                <a:lnTo>
                  <a:pt x="47366" y="1530935"/>
                </a:lnTo>
                <a:lnTo>
                  <a:pt x="37910" y="1476174"/>
                </a:lnTo>
                <a:lnTo>
                  <a:pt x="29395" y="1418696"/>
                </a:lnTo>
                <a:lnTo>
                  <a:pt x="21869" y="1358686"/>
                </a:lnTo>
                <a:lnTo>
                  <a:pt x="15376" y="1296328"/>
                </a:lnTo>
                <a:lnTo>
                  <a:pt x="9962" y="1231808"/>
                </a:lnTo>
                <a:lnTo>
                  <a:pt x="5671" y="1165309"/>
                </a:lnTo>
                <a:lnTo>
                  <a:pt x="2551" y="1097018"/>
                </a:lnTo>
                <a:lnTo>
                  <a:pt x="645" y="1027118"/>
                </a:lnTo>
                <a:lnTo>
                  <a:pt x="0" y="955795"/>
                </a:lnTo>
                <a:lnTo>
                  <a:pt x="645" y="884476"/>
                </a:lnTo>
                <a:lnTo>
                  <a:pt x="2551" y="814578"/>
                </a:lnTo>
                <a:lnTo>
                  <a:pt x="5671" y="746286"/>
                </a:lnTo>
                <a:lnTo>
                  <a:pt x="9962" y="679786"/>
                </a:lnTo>
                <a:lnTo>
                  <a:pt x="15376" y="615263"/>
                </a:lnTo>
                <a:lnTo>
                  <a:pt x="21869" y="552900"/>
                </a:lnTo>
                <a:lnTo>
                  <a:pt x="29395" y="492884"/>
                </a:lnTo>
                <a:lnTo>
                  <a:pt x="37910" y="435400"/>
                </a:lnTo>
                <a:lnTo>
                  <a:pt x="47366" y="380632"/>
                </a:lnTo>
                <a:lnTo>
                  <a:pt x="57719" y="328765"/>
                </a:lnTo>
                <a:lnTo>
                  <a:pt x="68924" y="279984"/>
                </a:lnTo>
                <a:lnTo>
                  <a:pt x="80935" y="234475"/>
                </a:lnTo>
                <a:lnTo>
                  <a:pt x="93707" y="192422"/>
                </a:lnTo>
                <a:lnTo>
                  <a:pt x="107193" y="154010"/>
                </a:lnTo>
                <a:lnTo>
                  <a:pt x="136130" y="88850"/>
                </a:lnTo>
                <a:lnTo>
                  <a:pt x="167383" y="40475"/>
                </a:lnTo>
                <a:lnTo>
                  <a:pt x="200587" y="10365"/>
                </a:lnTo>
                <a:lnTo>
                  <a:pt x="235379" y="0"/>
                </a:lnTo>
                <a:lnTo>
                  <a:pt x="243341" y="0"/>
                </a:lnTo>
                <a:lnTo>
                  <a:pt x="251507" y="1793"/>
                </a:lnTo>
                <a:lnTo>
                  <a:pt x="259469" y="5202"/>
                </a:lnTo>
              </a:path>
            </a:pathLst>
          </a:custGeom>
          <a:ln w="2036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481466" y="4340073"/>
            <a:ext cx="5831840" cy="0"/>
          </a:xfrm>
          <a:custGeom>
            <a:avLst/>
            <a:gdLst/>
            <a:ahLst/>
            <a:cxnLst/>
            <a:rect l="l" t="t" r="r" b="b"/>
            <a:pathLst>
              <a:path w="5831840">
                <a:moveTo>
                  <a:pt x="0" y="0"/>
                </a:moveTo>
                <a:lnTo>
                  <a:pt x="5831421" y="0"/>
                </a:lnTo>
              </a:path>
            </a:pathLst>
          </a:custGeom>
          <a:ln w="179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877508" y="3601161"/>
            <a:ext cx="2543175" cy="743585"/>
          </a:xfrm>
          <a:custGeom>
            <a:avLst/>
            <a:gdLst/>
            <a:ahLst/>
            <a:cxnLst/>
            <a:rect l="l" t="t" r="r" b="b"/>
            <a:pathLst>
              <a:path w="2543175" h="743585">
                <a:moveTo>
                  <a:pt x="2484119" y="38911"/>
                </a:moveTo>
                <a:lnTo>
                  <a:pt x="0" y="725995"/>
                </a:lnTo>
                <a:lnTo>
                  <a:pt x="6124" y="743037"/>
                </a:lnTo>
                <a:lnTo>
                  <a:pt x="2490266" y="56124"/>
                </a:lnTo>
                <a:lnTo>
                  <a:pt x="2503986" y="42883"/>
                </a:lnTo>
                <a:lnTo>
                  <a:pt x="2484119" y="38911"/>
                </a:lnTo>
                <a:close/>
              </a:path>
              <a:path w="2543175" h="743585">
                <a:moveTo>
                  <a:pt x="2526470" y="28881"/>
                </a:moveTo>
                <a:lnTo>
                  <a:pt x="2520382" y="28881"/>
                </a:lnTo>
                <a:lnTo>
                  <a:pt x="2526507" y="46103"/>
                </a:lnTo>
                <a:lnTo>
                  <a:pt x="2490266" y="56124"/>
                </a:lnTo>
                <a:lnTo>
                  <a:pt x="2420351" y="123600"/>
                </a:lnTo>
                <a:lnTo>
                  <a:pt x="2416676" y="127367"/>
                </a:lnTo>
                <a:lnTo>
                  <a:pt x="2416880" y="132928"/>
                </a:lnTo>
                <a:lnTo>
                  <a:pt x="2421167" y="136337"/>
                </a:lnTo>
                <a:lnTo>
                  <a:pt x="2425250" y="139745"/>
                </a:lnTo>
                <a:lnTo>
                  <a:pt x="2431783" y="139386"/>
                </a:lnTo>
                <a:lnTo>
                  <a:pt x="2542634" y="32110"/>
                </a:lnTo>
                <a:lnTo>
                  <a:pt x="2526470" y="28881"/>
                </a:lnTo>
                <a:close/>
              </a:path>
              <a:path w="2543175" h="743585">
                <a:moveTo>
                  <a:pt x="2503986" y="42883"/>
                </a:moveTo>
                <a:lnTo>
                  <a:pt x="2490266" y="56124"/>
                </a:lnTo>
                <a:lnTo>
                  <a:pt x="2525858" y="46282"/>
                </a:lnTo>
                <a:lnTo>
                  <a:pt x="2520995" y="46282"/>
                </a:lnTo>
                <a:lnTo>
                  <a:pt x="2503986" y="42883"/>
                </a:lnTo>
                <a:close/>
              </a:path>
              <a:path w="2543175" h="743585">
                <a:moveTo>
                  <a:pt x="2515891" y="31393"/>
                </a:moveTo>
                <a:lnTo>
                  <a:pt x="2503986" y="42883"/>
                </a:lnTo>
                <a:lnTo>
                  <a:pt x="2520995" y="46282"/>
                </a:lnTo>
                <a:lnTo>
                  <a:pt x="2515891" y="31393"/>
                </a:lnTo>
                <a:close/>
              </a:path>
              <a:path w="2543175" h="743585">
                <a:moveTo>
                  <a:pt x="2521275" y="31393"/>
                </a:moveTo>
                <a:lnTo>
                  <a:pt x="2515891" y="31393"/>
                </a:lnTo>
                <a:lnTo>
                  <a:pt x="2520995" y="46282"/>
                </a:lnTo>
                <a:lnTo>
                  <a:pt x="2525858" y="46282"/>
                </a:lnTo>
                <a:lnTo>
                  <a:pt x="2526507" y="46103"/>
                </a:lnTo>
                <a:lnTo>
                  <a:pt x="2521275" y="31393"/>
                </a:lnTo>
                <a:close/>
              </a:path>
              <a:path w="2543175" h="743585">
                <a:moveTo>
                  <a:pt x="2520382" y="28881"/>
                </a:moveTo>
                <a:lnTo>
                  <a:pt x="2484119" y="38911"/>
                </a:lnTo>
                <a:lnTo>
                  <a:pt x="2503986" y="42883"/>
                </a:lnTo>
                <a:lnTo>
                  <a:pt x="2515891" y="31393"/>
                </a:lnTo>
                <a:lnTo>
                  <a:pt x="2521275" y="31393"/>
                </a:lnTo>
                <a:lnTo>
                  <a:pt x="2520382" y="28881"/>
                </a:lnTo>
                <a:close/>
              </a:path>
              <a:path w="2543175" h="743585">
                <a:moveTo>
                  <a:pt x="2381767" y="0"/>
                </a:moveTo>
                <a:lnTo>
                  <a:pt x="2376460" y="3049"/>
                </a:lnTo>
                <a:lnTo>
                  <a:pt x="2375031" y="7893"/>
                </a:lnTo>
                <a:lnTo>
                  <a:pt x="2373806" y="12736"/>
                </a:lnTo>
                <a:lnTo>
                  <a:pt x="2377276" y="17580"/>
                </a:lnTo>
                <a:lnTo>
                  <a:pt x="2484119" y="38911"/>
                </a:lnTo>
                <a:lnTo>
                  <a:pt x="2520382" y="28881"/>
                </a:lnTo>
                <a:lnTo>
                  <a:pt x="2526470" y="28881"/>
                </a:lnTo>
                <a:lnTo>
                  <a:pt x="23817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339191" y="2558719"/>
            <a:ext cx="1006475" cy="1079500"/>
          </a:xfrm>
          <a:custGeom>
            <a:avLst/>
            <a:gdLst/>
            <a:ahLst/>
            <a:cxnLst/>
            <a:rect l="l" t="t" r="r" b="b"/>
            <a:pathLst>
              <a:path w="1006475" h="1079500">
                <a:moveTo>
                  <a:pt x="25623" y="27635"/>
                </a:moveTo>
                <a:lnTo>
                  <a:pt x="28812" y="45272"/>
                </a:lnTo>
                <a:lnTo>
                  <a:pt x="990310" y="1079395"/>
                </a:lnTo>
                <a:lnTo>
                  <a:pt x="1006234" y="1068094"/>
                </a:lnTo>
                <a:lnTo>
                  <a:pt x="44594" y="33858"/>
                </a:lnTo>
                <a:lnTo>
                  <a:pt x="25623" y="27635"/>
                </a:lnTo>
                <a:close/>
              </a:path>
              <a:path w="1006475" h="1079500">
                <a:moveTo>
                  <a:pt x="0" y="0"/>
                </a:moveTo>
                <a:lnTo>
                  <a:pt x="24905" y="138310"/>
                </a:lnTo>
                <a:lnTo>
                  <a:pt x="25722" y="143154"/>
                </a:lnTo>
                <a:lnTo>
                  <a:pt x="31030" y="146562"/>
                </a:lnTo>
                <a:lnTo>
                  <a:pt x="36542" y="145844"/>
                </a:lnTo>
                <a:lnTo>
                  <a:pt x="42054" y="144947"/>
                </a:lnTo>
                <a:lnTo>
                  <a:pt x="45932" y="140463"/>
                </a:lnTo>
                <a:lnTo>
                  <a:pt x="45116" y="135440"/>
                </a:lnTo>
                <a:lnTo>
                  <a:pt x="28812" y="45272"/>
                </a:lnTo>
                <a:lnTo>
                  <a:pt x="4899" y="19553"/>
                </a:lnTo>
                <a:lnTo>
                  <a:pt x="20618" y="8072"/>
                </a:lnTo>
                <a:lnTo>
                  <a:pt x="24598" y="8072"/>
                </a:lnTo>
                <a:lnTo>
                  <a:pt x="0" y="0"/>
                </a:lnTo>
                <a:close/>
              </a:path>
              <a:path w="1006475" h="1079500">
                <a:moveTo>
                  <a:pt x="24598" y="8072"/>
                </a:moveTo>
                <a:lnTo>
                  <a:pt x="20618" y="8072"/>
                </a:lnTo>
                <a:lnTo>
                  <a:pt x="44594" y="33858"/>
                </a:lnTo>
                <a:lnTo>
                  <a:pt x="147393" y="67630"/>
                </a:lnTo>
                <a:lnTo>
                  <a:pt x="153109" y="65298"/>
                </a:lnTo>
                <a:lnTo>
                  <a:pt x="157192" y="55970"/>
                </a:lnTo>
                <a:lnTo>
                  <a:pt x="154538" y="50767"/>
                </a:lnTo>
                <a:lnTo>
                  <a:pt x="24598" y="8072"/>
                </a:lnTo>
                <a:close/>
              </a:path>
              <a:path w="1006475" h="1079500">
                <a:moveTo>
                  <a:pt x="20618" y="8072"/>
                </a:moveTo>
                <a:lnTo>
                  <a:pt x="4899" y="19553"/>
                </a:lnTo>
                <a:lnTo>
                  <a:pt x="28812" y="45272"/>
                </a:lnTo>
                <a:lnTo>
                  <a:pt x="25623" y="27635"/>
                </a:lnTo>
                <a:lnTo>
                  <a:pt x="9186" y="22244"/>
                </a:lnTo>
                <a:lnTo>
                  <a:pt x="22864" y="12377"/>
                </a:lnTo>
                <a:lnTo>
                  <a:pt x="24621" y="12377"/>
                </a:lnTo>
                <a:lnTo>
                  <a:pt x="20618" y="8072"/>
                </a:lnTo>
                <a:close/>
              </a:path>
              <a:path w="1006475" h="1079500">
                <a:moveTo>
                  <a:pt x="24621" y="12377"/>
                </a:moveTo>
                <a:lnTo>
                  <a:pt x="22864" y="12377"/>
                </a:lnTo>
                <a:lnTo>
                  <a:pt x="25623" y="27635"/>
                </a:lnTo>
                <a:lnTo>
                  <a:pt x="44594" y="33858"/>
                </a:lnTo>
                <a:lnTo>
                  <a:pt x="24621" y="12377"/>
                </a:lnTo>
                <a:close/>
              </a:path>
              <a:path w="1006475" h="1079500">
                <a:moveTo>
                  <a:pt x="22864" y="12377"/>
                </a:moveTo>
                <a:lnTo>
                  <a:pt x="9186" y="22244"/>
                </a:lnTo>
                <a:lnTo>
                  <a:pt x="25623" y="27635"/>
                </a:lnTo>
                <a:lnTo>
                  <a:pt x="22864" y="123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503215" y="3165958"/>
            <a:ext cx="4397375" cy="1177290"/>
          </a:xfrm>
          <a:custGeom>
            <a:avLst/>
            <a:gdLst/>
            <a:ahLst/>
            <a:cxnLst/>
            <a:rect l="l" t="t" r="r" b="b"/>
            <a:pathLst>
              <a:path w="4397375" h="1177289">
                <a:moveTo>
                  <a:pt x="0" y="0"/>
                </a:moveTo>
                <a:lnTo>
                  <a:pt x="4397298" y="1176805"/>
                </a:lnTo>
              </a:path>
            </a:pathLst>
          </a:custGeom>
          <a:ln w="1357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338485" y="3633272"/>
            <a:ext cx="739140" cy="702310"/>
          </a:xfrm>
          <a:custGeom>
            <a:avLst/>
            <a:gdLst/>
            <a:ahLst/>
            <a:cxnLst/>
            <a:rect l="l" t="t" r="r" b="b"/>
            <a:pathLst>
              <a:path w="739139" h="702310">
                <a:moveTo>
                  <a:pt x="0" y="0"/>
                </a:moveTo>
                <a:lnTo>
                  <a:pt x="739007" y="702316"/>
                </a:lnTo>
              </a:path>
            </a:pathLst>
          </a:custGeom>
          <a:ln w="191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370127" y="3685295"/>
            <a:ext cx="0" cy="650875"/>
          </a:xfrm>
          <a:custGeom>
            <a:avLst/>
            <a:gdLst/>
            <a:ahLst/>
            <a:cxnLst/>
            <a:rect l="l" t="t" r="r" b="b"/>
            <a:pathLst>
              <a:path h="650875">
                <a:moveTo>
                  <a:pt x="0" y="0"/>
                </a:moveTo>
                <a:lnTo>
                  <a:pt x="0" y="650292"/>
                </a:lnTo>
              </a:path>
            </a:pathLst>
          </a:custGeom>
          <a:ln w="1531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977931" y="3388197"/>
            <a:ext cx="143375" cy="18967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410329" y="4191178"/>
            <a:ext cx="23495" cy="144780"/>
          </a:xfrm>
          <a:custGeom>
            <a:avLst/>
            <a:gdLst/>
            <a:ahLst/>
            <a:cxnLst/>
            <a:rect l="l" t="t" r="r" b="b"/>
            <a:pathLst>
              <a:path w="23494" h="144779">
                <a:moveTo>
                  <a:pt x="0" y="0"/>
                </a:moveTo>
                <a:lnTo>
                  <a:pt x="6645" y="12739"/>
                </a:lnTo>
                <a:lnTo>
                  <a:pt x="13861" y="25361"/>
                </a:lnTo>
                <a:lnTo>
                  <a:pt x="19929" y="38218"/>
                </a:lnTo>
                <a:lnTo>
                  <a:pt x="23129" y="51664"/>
                </a:lnTo>
                <a:lnTo>
                  <a:pt x="22814" y="72328"/>
                </a:lnTo>
                <a:lnTo>
                  <a:pt x="19534" y="92924"/>
                </a:lnTo>
                <a:lnTo>
                  <a:pt x="15163" y="113520"/>
                </a:lnTo>
                <a:lnTo>
                  <a:pt x="11575" y="134184"/>
                </a:lnTo>
                <a:lnTo>
                  <a:pt x="11146" y="137592"/>
                </a:lnTo>
                <a:lnTo>
                  <a:pt x="11575" y="141001"/>
                </a:lnTo>
                <a:lnTo>
                  <a:pt x="11575" y="144409"/>
                </a:lnTo>
              </a:path>
            </a:pathLst>
          </a:custGeom>
          <a:ln w="152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848502" y="4204317"/>
            <a:ext cx="85413" cy="14862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94957" y="3602582"/>
            <a:ext cx="119717" cy="10174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566061" y="3729230"/>
            <a:ext cx="155243" cy="13816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836896" y="4285017"/>
            <a:ext cx="110825" cy="102037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322153" y="4321057"/>
            <a:ext cx="318770" cy="376555"/>
          </a:xfrm>
          <a:custGeom>
            <a:avLst/>
            <a:gdLst/>
            <a:ahLst/>
            <a:cxnLst/>
            <a:rect l="l" t="t" r="r" b="b"/>
            <a:pathLst>
              <a:path w="318770" h="376554">
                <a:moveTo>
                  <a:pt x="163316" y="242447"/>
                </a:moveTo>
                <a:lnTo>
                  <a:pt x="153925" y="247703"/>
                </a:lnTo>
                <a:lnTo>
                  <a:pt x="152292" y="253246"/>
                </a:lnTo>
                <a:lnTo>
                  <a:pt x="155354" y="257444"/>
                </a:lnTo>
                <a:lnTo>
                  <a:pt x="239871" y="376111"/>
                </a:lnTo>
                <a:lnTo>
                  <a:pt x="250300" y="359212"/>
                </a:lnTo>
                <a:lnTo>
                  <a:pt x="229051" y="359212"/>
                </a:lnTo>
                <a:lnTo>
                  <a:pt x="227214" y="342475"/>
                </a:lnTo>
                <a:lnTo>
                  <a:pt x="224151" y="325756"/>
                </a:lnTo>
                <a:lnTo>
                  <a:pt x="222180" y="317494"/>
                </a:lnTo>
                <a:lnTo>
                  <a:pt x="172707" y="247936"/>
                </a:lnTo>
                <a:lnTo>
                  <a:pt x="169645" y="243720"/>
                </a:lnTo>
                <a:lnTo>
                  <a:pt x="163316" y="242447"/>
                </a:lnTo>
                <a:close/>
              </a:path>
              <a:path w="318770" h="376554">
                <a:moveTo>
                  <a:pt x="222180" y="317494"/>
                </a:moveTo>
                <a:lnTo>
                  <a:pt x="224151" y="325756"/>
                </a:lnTo>
                <a:lnTo>
                  <a:pt x="227214" y="342475"/>
                </a:lnTo>
                <a:lnTo>
                  <a:pt x="229051" y="359212"/>
                </a:lnTo>
                <a:lnTo>
                  <a:pt x="249466" y="357418"/>
                </a:lnTo>
                <a:lnTo>
                  <a:pt x="249077" y="354046"/>
                </a:lnTo>
                <a:lnTo>
                  <a:pt x="230276" y="354046"/>
                </a:lnTo>
                <a:lnTo>
                  <a:pt x="238591" y="340567"/>
                </a:lnTo>
                <a:lnTo>
                  <a:pt x="222180" y="317494"/>
                </a:lnTo>
                <a:close/>
              </a:path>
              <a:path w="318770" h="376554">
                <a:moveTo>
                  <a:pt x="306830" y="238536"/>
                </a:moveTo>
                <a:lnTo>
                  <a:pt x="300502" y="240150"/>
                </a:lnTo>
                <a:lnTo>
                  <a:pt x="297848" y="244510"/>
                </a:lnTo>
                <a:lnTo>
                  <a:pt x="245515" y="329343"/>
                </a:lnTo>
                <a:lnTo>
                  <a:pt x="247424" y="339712"/>
                </a:lnTo>
                <a:lnTo>
                  <a:pt x="249466" y="357418"/>
                </a:lnTo>
                <a:lnTo>
                  <a:pt x="229051" y="359212"/>
                </a:lnTo>
                <a:lnTo>
                  <a:pt x="250300" y="359212"/>
                </a:lnTo>
                <a:lnTo>
                  <a:pt x="315813" y="253066"/>
                </a:lnTo>
                <a:lnTo>
                  <a:pt x="318467" y="248707"/>
                </a:lnTo>
                <a:lnTo>
                  <a:pt x="316629" y="243272"/>
                </a:lnTo>
                <a:lnTo>
                  <a:pt x="306830" y="238536"/>
                </a:lnTo>
                <a:close/>
              </a:path>
              <a:path w="318770" h="376554">
                <a:moveTo>
                  <a:pt x="238591" y="340567"/>
                </a:moveTo>
                <a:lnTo>
                  <a:pt x="230276" y="354046"/>
                </a:lnTo>
                <a:lnTo>
                  <a:pt x="247832" y="353561"/>
                </a:lnTo>
                <a:lnTo>
                  <a:pt x="238591" y="340567"/>
                </a:lnTo>
                <a:close/>
              </a:path>
              <a:path w="318770" h="376554">
                <a:moveTo>
                  <a:pt x="245515" y="329343"/>
                </a:moveTo>
                <a:lnTo>
                  <a:pt x="238591" y="340567"/>
                </a:lnTo>
                <a:lnTo>
                  <a:pt x="247832" y="353561"/>
                </a:lnTo>
                <a:lnTo>
                  <a:pt x="230276" y="354046"/>
                </a:lnTo>
                <a:lnTo>
                  <a:pt x="249077" y="354046"/>
                </a:lnTo>
                <a:lnTo>
                  <a:pt x="247424" y="339712"/>
                </a:lnTo>
                <a:lnTo>
                  <a:pt x="245515" y="329343"/>
                </a:lnTo>
                <a:close/>
              </a:path>
              <a:path w="318770" h="376554">
                <a:moveTo>
                  <a:pt x="142318" y="200525"/>
                </a:moveTo>
                <a:lnTo>
                  <a:pt x="178627" y="228544"/>
                </a:lnTo>
                <a:lnTo>
                  <a:pt x="202512" y="264583"/>
                </a:lnTo>
                <a:lnTo>
                  <a:pt x="220273" y="309503"/>
                </a:lnTo>
                <a:lnTo>
                  <a:pt x="222180" y="317494"/>
                </a:lnTo>
                <a:lnTo>
                  <a:pt x="238591" y="340567"/>
                </a:lnTo>
                <a:lnTo>
                  <a:pt x="245515" y="329343"/>
                </a:lnTo>
                <a:lnTo>
                  <a:pt x="244158" y="321971"/>
                </a:lnTo>
                <a:lnTo>
                  <a:pt x="239871" y="304606"/>
                </a:lnTo>
                <a:lnTo>
                  <a:pt x="220885" y="256690"/>
                </a:lnTo>
                <a:lnTo>
                  <a:pt x="194550" y="217116"/>
                </a:lnTo>
                <a:lnTo>
                  <a:pt x="177672" y="200810"/>
                </a:lnTo>
                <a:lnTo>
                  <a:pt x="143310" y="200810"/>
                </a:lnTo>
                <a:lnTo>
                  <a:pt x="142318" y="200525"/>
                </a:lnTo>
                <a:close/>
              </a:path>
              <a:path w="318770" h="376554">
                <a:moveTo>
                  <a:pt x="141472" y="200110"/>
                </a:moveTo>
                <a:lnTo>
                  <a:pt x="142318" y="200525"/>
                </a:lnTo>
                <a:lnTo>
                  <a:pt x="143310" y="200810"/>
                </a:lnTo>
                <a:lnTo>
                  <a:pt x="141472" y="200110"/>
                </a:lnTo>
                <a:close/>
              </a:path>
              <a:path w="318770" h="376554">
                <a:moveTo>
                  <a:pt x="176848" y="200110"/>
                </a:moveTo>
                <a:lnTo>
                  <a:pt x="141472" y="200110"/>
                </a:lnTo>
                <a:lnTo>
                  <a:pt x="143310" y="200810"/>
                </a:lnTo>
                <a:lnTo>
                  <a:pt x="177672" y="200810"/>
                </a:lnTo>
                <a:lnTo>
                  <a:pt x="176848" y="200110"/>
                </a:lnTo>
                <a:close/>
              </a:path>
              <a:path w="318770" h="376554">
                <a:moveTo>
                  <a:pt x="133505" y="197997"/>
                </a:moveTo>
                <a:lnTo>
                  <a:pt x="142318" y="200525"/>
                </a:lnTo>
                <a:lnTo>
                  <a:pt x="141472" y="200110"/>
                </a:lnTo>
                <a:lnTo>
                  <a:pt x="176848" y="200110"/>
                </a:lnTo>
                <a:lnTo>
                  <a:pt x="174481" y="198101"/>
                </a:lnTo>
                <a:lnTo>
                  <a:pt x="134532" y="198101"/>
                </a:lnTo>
                <a:lnTo>
                  <a:pt x="133505" y="197997"/>
                </a:lnTo>
                <a:close/>
              </a:path>
              <a:path w="318770" h="376554">
                <a:moveTo>
                  <a:pt x="132490" y="197706"/>
                </a:moveTo>
                <a:lnTo>
                  <a:pt x="133505" y="197997"/>
                </a:lnTo>
                <a:lnTo>
                  <a:pt x="134532" y="198101"/>
                </a:lnTo>
                <a:lnTo>
                  <a:pt x="132490" y="197706"/>
                </a:lnTo>
                <a:close/>
              </a:path>
              <a:path w="318770" h="376554">
                <a:moveTo>
                  <a:pt x="174017" y="197706"/>
                </a:moveTo>
                <a:lnTo>
                  <a:pt x="132490" y="197706"/>
                </a:lnTo>
                <a:lnTo>
                  <a:pt x="134532" y="198101"/>
                </a:lnTo>
                <a:lnTo>
                  <a:pt x="174481" y="198101"/>
                </a:lnTo>
                <a:lnTo>
                  <a:pt x="174017" y="197706"/>
                </a:lnTo>
                <a:close/>
              </a:path>
              <a:path w="318770" h="376554">
                <a:moveTo>
                  <a:pt x="20414" y="0"/>
                </a:moveTo>
                <a:lnTo>
                  <a:pt x="0" y="538"/>
                </a:lnTo>
                <a:lnTo>
                  <a:pt x="612" y="18118"/>
                </a:lnTo>
                <a:lnTo>
                  <a:pt x="2653" y="36236"/>
                </a:lnTo>
                <a:lnTo>
                  <a:pt x="15310" y="87901"/>
                </a:lnTo>
                <a:lnTo>
                  <a:pt x="36950" y="133395"/>
                </a:lnTo>
                <a:lnTo>
                  <a:pt x="65122" y="169201"/>
                </a:lnTo>
                <a:lnTo>
                  <a:pt x="98602" y="191769"/>
                </a:lnTo>
                <a:lnTo>
                  <a:pt x="133505" y="197997"/>
                </a:lnTo>
                <a:lnTo>
                  <a:pt x="132490" y="197706"/>
                </a:lnTo>
                <a:lnTo>
                  <a:pt x="174017" y="197706"/>
                </a:lnTo>
                <a:lnTo>
                  <a:pt x="139023" y="180664"/>
                </a:lnTo>
                <a:lnTo>
                  <a:pt x="119261" y="178512"/>
                </a:lnTo>
                <a:lnTo>
                  <a:pt x="117587" y="178512"/>
                </a:lnTo>
                <a:lnTo>
                  <a:pt x="115546" y="178135"/>
                </a:lnTo>
                <a:lnTo>
                  <a:pt x="116266" y="178135"/>
                </a:lnTo>
                <a:lnTo>
                  <a:pt x="109158" y="176108"/>
                </a:lnTo>
                <a:lnTo>
                  <a:pt x="108605" y="176108"/>
                </a:lnTo>
                <a:lnTo>
                  <a:pt x="106768" y="175426"/>
                </a:lnTo>
                <a:lnTo>
                  <a:pt x="107186" y="175426"/>
                </a:lnTo>
                <a:lnTo>
                  <a:pt x="99418" y="171695"/>
                </a:lnTo>
                <a:lnTo>
                  <a:pt x="90028" y="165524"/>
                </a:lnTo>
                <a:lnTo>
                  <a:pt x="63285" y="137575"/>
                </a:lnTo>
                <a:lnTo>
                  <a:pt x="41033" y="97947"/>
                </a:lnTo>
                <a:lnTo>
                  <a:pt x="25926" y="51126"/>
                </a:lnTo>
                <a:lnTo>
                  <a:pt x="21027" y="17580"/>
                </a:lnTo>
                <a:lnTo>
                  <a:pt x="20414" y="0"/>
                </a:lnTo>
                <a:close/>
              </a:path>
              <a:path w="318770" h="376554">
                <a:moveTo>
                  <a:pt x="115546" y="178135"/>
                </a:moveTo>
                <a:lnTo>
                  <a:pt x="117587" y="178512"/>
                </a:lnTo>
                <a:lnTo>
                  <a:pt x="116664" y="178248"/>
                </a:lnTo>
                <a:lnTo>
                  <a:pt x="115546" y="178135"/>
                </a:lnTo>
                <a:close/>
              </a:path>
              <a:path w="318770" h="376554">
                <a:moveTo>
                  <a:pt x="116664" y="178248"/>
                </a:moveTo>
                <a:lnTo>
                  <a:pt x="117587" y="178512"/>
                </a:lnTo>
                <a:lnTo>
                  <a:pt x="119261" y="178512"/>
                </a:lnTo>
                <a:lnTo>
                  <a:pt x="116664" y="178248"/>
                </a:lnTo>
                <a:close/>
              </a:path>
              <a:path w="318770" h="376554">
                <a:moveTo>
                  <a:pt x="116266" y="178135"/>
                </a:moveTo>
                <a:lnTo>
                  <a:pt x="115546" y="178135"/>
                </a:lnTo>
                <a:lnTo>
                  <a:pt x="116664" y="178248"/>
                </a:lnTo>
                <a:lnTo>
                  <a:pt x="116266" y="178135"/>
                </a:lnTo>
                <a:close/>
              </a:path>
              <a:path w="318770" h="376554">
                <a:moveTo>
                  <a:pt x="106768" y="175426"/>
                </a:moveTo>
                <a:lnTo>
                  <a:pt x="108605" y="176108"/>
                </a:lnTo>
                <a:lnTo>
                  <a:pt x="107797" y="175720"/>
                </a:lnTo>
                <a:lnTo>
                  <a:pt x="106768" y="175426"/>
                </a:lnTo>
                <a:close/>
              </a:path>
              <a:path w="318770" h="376554">
                <a:moveTo>
                  <a:pt x="107797" y="175720"/>
                </a:moveTo>
                <a:lnTo>
                  <a:pt x="108605" y="176108"/>
                </a:lnTo>
                <a:lnTo>
                  <a:pt x="109158" y="176108"/>
                </a:lnTo>
                <a:lnTo>
                  <a:pt x="107797" y="175720"/>
                </a:lnTo>
                <a:close/>
              </a:path>
              <a:path w="318770" h="376554">
                <a:moveTo>
                  <a:pt x="107186" y="175426"/>
                </a:moveTo>
                <a:lnTo>
                  <a:pt x="106768" y="175426"/>
                </a:lnTo>
                <a:lnTo>
                  <a:pt x="107797" y="175720"/>
                </a:lnTo>
                <a:lnTo>
                  <a:pt x="107186" y="1754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35558" y="4254220"/>
            <a:ext cx="111427" cy="12057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788450" y="4285915"/>
            <a:ext cx="110825" cy="102037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778771" y="3531592"/>
            <a:ext cx="131362" cy="24282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118219" y="4142356"/>
            <a:ext cx="74325" cy="17029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312966" y="5489037"/>
            <a:ext cx="0" cy="227329"/>
          </a:xfrm>
          <a:custGeom>
            <a:avLst/>
            <a:gdLst/>
            <a:ahLst/>
            <a:cxnLst/>
            <a:rect l="l" t="t" r="r" b="b"/>
            <a:pathLst>
              <a:path h="227329">
                <a:moveTo>
                  <a:pt x="0" y="0"/>
                </a:moveTo>
                <a:lnTo>
                  <a:pt x="0" y="226929"/>
                </a:lnTo>
              </a:path>
            </a:pathLst>
          </a:custGeom>
          <a:ln w="204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897451" y="5924042"/>
            <a:ext cx="0" cy="227329"/>
          </a:xfrm>
          <a:custGeom>
            <a:avLst/>
            <a:gdLst/>
            <a:ahLst/>
            <a:cxnLst/>
            <a:rect l="l" t="t" r="r" b="b"/>
            <a:pathLst>
              <a:path h="227329">
                <a:moveTo>
                  <a:pt x="0" y="0"/>
                </a:moveTo>
                <a:lnTo>
                  <a:pt x="0" y="226927"/>
                </a:lnTo>
              </a:path>
            </a:pathLst>
          </a:custGeom>
          <a:ln w="204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296635" y="5922248"/>
            <a:ext cx="0" cy="227329"/>
          </a:xfrm>
          <a:custGeom>
            <a:avLst/>
            <a:gdLst/>
            <a:ahLst/>
            <a:cxnLst/>
            <a:rect l="l" t="t" r="r" b="b"/>
            <a:pathLst>
              <a:path h="227329">
                <a:moveTo>
                  <a:pt x="0" y="0"/>
                </a:moveTo>
                <a:lnTo>
                  <a:pt x="0" y="226931"/>
                </a:lnTo>
              </a:path>
            </a:pathLst>
          </a:custGeom>
          <a:ln w="204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861177" y="5471994"/>
            <a:ext cx="0" cy="227329"/>
          </a:xfrm>
          <a:custGeom>
            <a:avLst/>
            <a:gdLst/>
            <a:ahLst/>
            <a:cxnLst/>
            <a:rect l="l" t="t" r="r" b="b"/>
            <a:pathLst>
              <a:path h="227329">
                <a:moveTo>
                  <a:pt x="0" y="0"/>
                </a:moveTo>
                <a:lnTo>
                  <a:pt x="0" y="226929"/>
                </a:lnTo>
              </a:path>
            </a:pathLst>
          </a:custGeom>
          <a:ln w="204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857053" y="5528126"/>
            <a:ext cx="2457450" cy="146685"/>
          </a:xfrm>
          <a:custGeom>
            <a:avLst/>
            <a:gdLst/>
            <a:ahLst/>
            <a:cxnLst/>
            <a:rect l="l" t="t" r="r" b="b"/>
            <a:pathLst>
              <a:path w="2457450" h="146685">
                <a:moveTo>
                  <a:pt x="142472" y="0"/>
                </a:moveTo>
                <a:lnTo>
                  <a:pt x="0" y="73029"/>
                </a:lnTo>
                <a:lnTo>
                  <a:pt x="142472" y="146060"/>
                </a:lnTo>
                <a:lnTo>
                  <a:pt x="148719" y="144625"/>
                </a:lnTo>
                <a:lnTo>
                  <a:pt x="154395" y="136068"/>
                </a:lnTo>
                <a:lnTo>
                  <a:pt x="152741" y="130578"/>
                </a:lnTo>
                <a:lnTo>
                  <a:pt x="147882" y="128067"/>
                </a:lnTo>
                <a:lnTo>
                  <a:pt x="58012" y="81999"/>
                </a:lnTo>
                <a:lnTo>
                  <a:pt x="20250" y="81999"/>
                </a:lnTo>
                <a:lnTo>
                  <a:pt x="20250" y="64060"/>
                </a:lnTo>
                <a:lnTo>
                  <a:pt x="58010" y="64060"/>
                </a:lnTo>
                <a:lnTo>
                  <a:pt x="152741" y="15499"/>
                </a:lnTo>
                <a:lnTo>
                  <a:pt x="154395" y="10010"/>
                </a:lnTo>
                <a:lnTo>
                  <a:pt x="148719" y="1453"/>
                </a:lnTo>
                <a:lnTo>
                  <a:pt x="142472" y="0"/>
                </a:lnTo>
                <a:close/>
              </a:path>
              <a:path w="2457450" h="146685">
                <a:moveTo>
                  <a:pt x="2416518" y="73039"/>
                </a:moveTo>
                <a:lnTo>
                  <a:pt x="2309132" y="128085"/>
                </a:lnTo>
                <a:lnTo>
                  <a:pt x="2304232" y="130578"/>
                </a:lnTo>
                <a:lnTo>
                  <a:pt x="2302599" y="136068"/>
                </a:lnTo>
                <a:lnTo>
                  <a:pt x="2308315" y="144625"/>
                </a:lnTo>
                <a:lnTo>
                  <a:pt x="2314440" y="146060"/>
                </a:lnTo>
                <a:lnTo>
                  <a:pt x="2439437" y="81999"/>
                </a:lnTo>
                <a:lnTo>
                  <a:pt x="2436723" y="81999"/>
                </a:lnTo>
                <a:lnTo>
                  <a:pt x="2436723" y="80779"/>
                </a:lnTo>
                <a:lnTo>
                  <a:pt x="2431619" y="80779"/>
                </a:lnTo>
                <a:lnTo>
                  <a:pt x="2416518" y="73039"/>
                </a:lnTo>
                <a:close/>
              </a:path>
              <a:path w="2457450" h="146685">
                <a:moveTo>
                  <a:pt x="58010" y="64060"/>
                </a:moveTo>
                <a:lnTo>
                  <a:pt x="20250" y="64060"/>
                </a:lnTo>
                <a:lnTo>
                  <a:pt x="20250" y="81999"/>
                </a:lnTo>
                <a:lnTo>
                  <a:pt x="58012" y="81999"/>
                </a:lnTo>
                <a:lnTo>
                  <a:pt x="55632" y="80779"/>
                </a:lnTo>
                <a:lnTo>
                  <a:pt x="25395" y="80779"/>
                </a:lnTo>
                <a:lnTo>
                  <a:pt x="25395" y="65280"/>
                </a:lnTo>
                <a:lnTo>
                  <a:pt x="55630" y="65280"/>
                </a:lnTo>
                <a:lnTo>
                  <a:pt x="58010" y="64060"/>
                </a:lnTo>
                <a:close/>
              </a:path>
              <a:path w="2457450" h="146685">
                <a:moveTo>
                  <a:pt x="2399003" y="64060"/>
                </a:moveTo>
                <a:lnTo>
                  <a:pt x="58010" y="64060"/>
                </a:lnTo>
                <a:lnTo>
                  <a:pt x="40513" y="73029"/>
                </a:lnTo>
                <a:lnTo>
                  <a:pt x="58012" y="81999"/>
                </a:lnTo>
                <a:lnTo>
                  <a:pt x="2399038" y="81999"/>
                </a:lnTo>
                <a:lnTo>
                  <a:pt x="2416518" y="73039"/>
                </a:lnTo>
                <a:lnTo>
                  <a:pt x="2399003" y="64060"/>
                </a:lnTo>
                <a:close/>
              </a:path>
              <a:path w="2457450" h="146685">
                <a:moveTo>
                  <a:pt x="2439432" y="64060"/>
                </a:moveTo>
                <a:lnTo>
                  <a:pt x="2436723" y="64060"/>
                </a:lnTo>
                <a:lnTo>
                  <a:pt x="2436723" y="81999"/>
                </a:lnTo>
                <a:lnTo>
                  <a:pt x="2439437" y="81999"/>
                </a:lnTo>
                <a:lnTo>
                  <a:pt x="2456933" y="73029"/>
                </a:lnTo>
                <a:lnTo>
                  <a:pt x="2439432" y="64060"/>
                </a:lnTo>
                <a:close/>
              </a:path>
              <a:path w="2457450" h="146685">
                <a:moveTo>
                  <a:pt x="25395" y="65280"/>
                </a:moveTo>
                <a:lnTo>
                  <a:pt x="25395" y="80779"/>
                </a:lnTo>
                <a:lnTo>
                  <a:pt x="40513" y="73029"/>
                </a:lnTo>
                <a:lnTo>
                  <a:pt x="25395" y="65280"/>
                </a:lnTo>
                <a:close/>
              </a:path>
              <a:path w="2457450" h="146685">
                <a:moveTo>
                  <a:pt x="40513" y="73029"/>
                </a:moveTo>
                <a:lnTo>
                  <a:pt x="25395" y="80779"/>
                </a:lnTo>
                <a:lnTo>
                  <a:pt x="55632" y="80779"/>
                </a:lnTo>
                <a:lnTo>
                  <a:pt x="40513" y="73029"/>
                </a:lnTo>
                <a:close/>
              </a:path>
              <a:path w="2457450" h="146685">
                <a:moveTo>
                  <a:pt x="2431619" y="65298"/>
                </a:moveTo>
                <a:lnTo>
                  <a:pt x="2416518" y="73039"/>
                </a:lnTo>
                <a:lnTo>
                  <a:pt x="2431619" y="80779"/>
                </a:lnTo>
                <a:lnTo>
                  <a:pt x="2431619" y="65298"/>
                </a:lnTo>
                <a:close/>
              </a:path>
              <a:path w="2457450" h="146685">
                <a:moveTo>
                  <a:pt x="2436723" y="65298"/>
                </a:moveTo>
                <a:lnTo>
                  <a:pt x="2431619" y="65298"/>
                </a:lnTo>
                <a:lnTo>
                  <a:pt x="2431619" y="80779"/>
                </a:lnTo>
                <a:lnTo>
                  <a:pt x="2436723" y="80779"/>
                </a:lnTo>
                <a:lnTo>
                  <a:pt x="2436723" y="65298"/>
                </a:lnTo>
                <a:close/>
              </a:path>
              <a:path w="2457450" h="146685">
                <a:moveTo>
                  <a:pt x="2314440" y="0"/>
                </a:moveTo>
                <a:lnTo>
                  <a:pt x="2308315" y="1453"/>
                </a:lnTo>
                <a:lnTo>
                  <a:pt x="2302599" y="10010"/>
                </a:lnTo>
                <a:lnTo>
                  <a:pt x="2304232" y="15499"/>
                </a:lnTo>
                <a:lnTo>
                  <a:pt x="2416518" y="73039"/>
                </a:lnTo>
                <a:lnTo>
                  <a:pt x="2431619" y="65298"/>
                </a:lnTo>
                <a:lnTo>
                  <a:pt x="2436723" y="65298"/>
                </a:lnTo>
                <a:lnTo>
                  <a:pt x="2436723" y="64060"/>
                </a:lnTo>
                <a:lnTo>
                  <a:pt x="2439432" y="64060"/>
                </a:lnTo>
                <a:lnTo>
                  <a:pt x="2314440" y="0"/>
                </a:lnTo>
                <a:close/>
              </a:path>
              <a:path w="2457450" h="146685">
                <a:moveTo>
                  <a:pt x="55630" y="65280"/>
                </a:moveTo>
                <a:lnTo>
                  <a:pt x="25395" y="65280"/>
                </a:lnTo>
                <a:lnTo>
                  <a:pt x="40513" y="73029"/>
                </a:lnTo>
                <a:lnTo>
                  <a:pt x="55630" y="652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313987" y="5523641"/>
            <a:ext cx="871219" cy="146685"/>
          </a:xfrm>
          <a:custGeom>
            <a:avLst/>
            <a:gdLst/>
            <a:ahLst/>
            <a:cxnLst/>
            <a:rect l="l" t="t" r="r" b="b"/>
            <a:pathLst>
              <a:path w="871220" h="146685">
                <a:moveTo>
                  <a:pt x="142493" y="0"/>
                </a:moveTo>
                <a:lnTo>
                  <a:pt x="0" y="73030"/>
                </a:lnTo>
                <a:lnTo>
                  <a:pt x="142493" y="146060"/>
                </a:lnTo>
                <a:lnTo>
                  <a:pt x="148618" y="144625"/>
                </a:lnTo>
                <a:lnTo>
                  <a:pt x="154334" y="136068"/>
                </a:lnTo>
                <a:lnTo>
                  <a:pt x="152700" y="130578"/>
                </a:lnTo>
                <a:lnTo>
                  <a:pt x="57930" y="81999"/>
                </a:lnTo>
                <a:lnTo>
                  <a:pt x="20210" y="81999"/>
                </a:lnTo>
                <a:lnTo>
                  <a:pt x="20210" y="64060"/>
                </a:lnTo>
                <a:lnTo>
                  <a:pt x="57930" y="64060"/>
                </a:lnTo>
                <a:lnTo>
                  <a:pt x="152700" y="15499"/>
                </a:lnTo>
                <a:lnTo>
                  <a:pt x="154334" y="10010"/>
                </a:lnTo>
                <a:lnTo>
                  <a:pt x="148618" y="1453"/>
                </a:lnTo>
                <a:lnTo>
                  <a:pt x="142493" y="0"/>
                </a:lnTo>
                <a:close/>
              </a:path>
              <a:path w="871220" h="146685">
                <a:moveTo>
                  <a:pt x="830266" y="73039"/>
                </a:moveTo>
                <a:lnTo>
                  <a:pt x="717980" y="130578"/>
                </a:lnTo>
                <a:lnTo>
                  <a:pt x="716347" y="136068"/>
                </a:lnTo>
                <a:lnTo>
                  <a:pt x="722063" y="144625"/>
                </a:lnTo>
                <a:lnTo>
                  <a:pt x="728187" y="146060"/>
                </a:lnTo>
                <a:lnTo>
                  <a:pt x="853184" y="81999"/>
                </a:lnTo>
                <a:lnTo>
                  <a:pt x="850470" y="81999"/>
                </a:lnTo>
                <a:lnTo>
                  <a:pt x="850470" y="80779"/>
                </a:lnTo>
                <a:lnTo>
                  <a:pt x="845367" y="80779"/>
                </a:lnTo>
                <a:lnTo>
                  <a:pt x="830266" y="73039"/>
                </a:lnTo>
                <a:close/>
              </a:path>
              <a:path w="871220" h="146685">
                <a:moveTo>
                  <a:pt x="57930" y="64060"/>
                </a:moveTo>
                <a:lnTo>
                  <a:pt x="20210" y="64060"/>
                </a:lnTo>
                <a:lnTo>
                  <a:pt x="20210" y="81999"/>
                </a:lnTo>
                <a:lnTo>
                  <a:pt x="57930" y="81999"/>
                </a:lnTo>
                <a:lnTo>
                  <a:pt x="55550" y="80779"/>
                </a:lnTo>
                <a:lnTo>
                  <a:pt x="25314" y="80779"/>
                </a:lnTo>
                <a:lnTo>
                  <a:pt x="25314" y="65280"/>
                </a:lnTo>
                <a:lnTo>
                  <a:pt x="55550" y="65280"/>
                </a:lnTo>
                <a:lnTo>
                  <a:pt x="57930" y="64060"/>
                </a:lnTo>
                <a:close/>
              </a:path>
              <a:path w="871220" h="146685">
                <a:moveTo>
                  <a:pt x="812750" y="64060"/>
                </a:moveTo>
                <a:lnTo>
                  <a:pt x="57930" y="64060"/>
                </a:lnTo>
                <a:lnTo>
                  <a:pt x="40432" y="73030"/>
                </a:lnTo>
                <a:lnTo>
                  <a:pt x="57930" y="81999"/>
                </a:lnTo>
                <a:lnTo>
                  <a:pt x="812785" y="81999"/>
                </a:lnTo>
                <a:lnTo>
                  <a:pt x="830266" y="73039"/>
                </a:lnTo>
                <a:lnTo>
                  <a:pt x="812750" y="64060"/>
                </a:lnTo>
                <a:close/>
              </a:path>
              <a:path w="871220" h="146685">
                <a:moveTo>
                  <a:pt x="853180" y="64060"/>
                </a:moveTo>
                <a:lnTo>
                  <a:pt x="850470" y="64060"/>
                </a:lnTo>
                <a:lnTo>
                  <a:pt x="850470" y="81999"/>
                </a:lnTo>
                <a:lnTo>
                  <a:pt x="853184" y="81999"/>
                </a:lnTo>
                <a:lnTo>
                  <a:pt x="870681" y="73030"/>
                </a:lnTo>
                <a:lnTo>
                  <a:pt x="853180" y="64060"/>
                </a:lnTo>
                <a:close/>
              </a:path>
              <a:path w="871220" h="146685">
                <a:moveTo>
                  <a:pt x="25314" y="65280"/>
                </a:moveTo>
                <a:lnTo>
                  <a:pt x="25314" y="80779"/>
                </a:lnTo>
                <a:lnTo>
                  <a:pt x="40432" y="73030"/>
                </a:lnTo>
                <a:lnTo>
                  <a:pt x="25314" y="65280"/>
                </a:lnTo>
                <a:close/>
              </a:path>
              <a:path w="871220" h="146685">
                <a:moveTo>
                  <a:pt x="40432" y="73030"/>
                </a:moveTo>
                <a:lnTo>
                  <a:pt x="25314" y="80779"/>
                </a:lnTo>
                <a:lnTo>
                  <a:pt x="55550" y="80779"/>
                </a:lnTo>
                <a:lnTo>
                  <a:pt x="40432" y="73030"/>
                </a:lnTo>
                <a:close/>
              </a:path>
              <a:path w="871220" h="146685">
                <a:moveTo>
                  <a:pt x="845367" y="65298"/>
                </a:moveTo>
                <a:lnTo>
                  <a:pt x="830266" y="73039"/>
                </a:lnTo>
                <a:lnTo>
                  <a:pt x="845367" y="80779"/>
                </a:lnTo>
                <a:lnTo>
                  <a:pt x="845367" y="65298"/>
                </a:lnTo>
                <a:close/>
              </a:path>
              <a:path w="871220" h="146685">
                <a:moveTo>
                  <a:pt x="850470" y="65298"/>
                </a:moveTo>
                <a:lnTo>
                  <a:pt x="845367" y="65298"/>
                </a:lnTo>
                <a:lnTo>
                  <a:pt x="845367" y="80779"/>
                </a:lnTo>
                <a:lnTo>
                  <a:pt x="850470" y="80779"/>
                </a:lnTo>
                <a:lnTo>
                  <a:pt x="850470" y="65298"/>
                </a:lnTo>
                <a:close/>
              </a:path>
              <a:path w="871220" h="146685">
                <a:moveTo>
                  <a:pt x="728187" y="0"/>
                </a:moveTo>
                <a:lnTo>
                  <a:pt x="722063" y="1453"/>
                </a:lnTo>
                <a:lnTo>
                  <a:pt x="716347" y="10010"/>
                </a:lnTo>
                <a:lnTo>
                  <a:pt x="717980" y="15499"/>
                </a:lnTo>
                <a:lnTo>
                  <a:pt x="830266" y="73039"/>
                </a:lnTo>
                <a:lnTo>
                  <a:pt x="845367" y="65298"/>
                </a:lnTo>
                <a:lnTo>
                  <a:pt x="850470" y="65298"/>
                </a:lnTo>
                <a:lnTo>
                  <a:pt x="850470" y="64060"/>
                </a:lnTo>
                <a:lnTo>
                  <a:pt x="853180" y="64060"/>
                </a:lnTo>
                <a:lnTo>
                  <a:pt x="728187" y="0"/>
                </a:lnTo>
                <a:close/>
              </a:path>
              <a:path w="871220" h="146685">
                <a:moveTo>
                  <a:pt x="55550" y="65280"/>
                </a:moveTo>
                <a:lnTo>
                  <a:pt x="25314" y="65280"/>
                </a:lnTo>
                <a:lnTo>
                  <a:pt x="40432" y="73030"/>
                </a:lnTo>
                <a:lnTo>
                  <a:pt x="55550" y="652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291531" y="5957749"/>
            <a:ext cx="2610485" cy="146685"/>
          </a:xfrm>
          <a:custGeom>
            <a:avLst/>
            <a:gdLst/>
            <a:ahLst/>
            <a:cxnLst/>
            <a:rect l="l" t="t" r="r" b="b"/>
            <a:pathLst>
              <a:path w="2610484" h="146685">
                <a:moveTo>
                  <a:pt x="142493" y="0"/>
                </a:moveTo>
                <a:lnTo>
                  <a:pt x="0" y="73030"/>
                </a:lnTo>
                <a:lnTo>
                  <a:pt x="142493" y="146061"/>
                </a:lnTo>
                <a:lnTo>
                  <a:pt x="148618" y="144616"/>
                </a:lnTo>
                <a:lnTo>
                  <a:pt x="154334" y="136057"/>
                </a:lnTo>
                <a:lnTo>
                  <a:pt x="152700" y="130566"/>
                </a:lnTo>
                <a:lnTo>
                  <a:pt x="57936" y="81999"/>
                </a:lnTo>
                <a:lnTo>
                  <a:pt x="20210" y="81999"/>
                </a:lnTo>
                <a:lnTo>
                  <a:pt x="20210" y="64060"/>
                </a:lnTo>
                <a:lnTo>
                  <a:pt x="57930" y="64060"/>
                </a:lnTo>
                <a:lnTo>
                  <a:pt x="152700" y="15499"/>
                </a:lnTo>
                <a:lnTo>
                  <a:pt x="154334" y="10010"/>
                </a:lnTo>
                <a:lnTo>
                  <a:pt x="148618" y="1453"/>
                </a:lnTo>
                <a:lnTo>
                  <a:pt x="142493" y="0"/>
                </a:lnTo>
                <a:close/>
              </a:path>
              <a:path w="2610484" h="146685">
                <a:moveTo>
                  <a:pt x="2569568" y="73029"/>
                </a:moveTo>
                <a:lnTo>
                  <a:pt x="2457301" y="130567"/>
                </a:lnTo>
                <a:lnTo>
                  <a:pt x="2455668" y="136059"/>
                </a:lnTo>
                <a:lnTo>
                  <a:pt x="2461384" y="144617"/>
                </a:lnTo>
                <a:lnTo>
                  <a:pt x="2467509" y="146061"/>
                </a:lnTo>
                <a:lnTo>
                  <a:pt x="2592505" y="81999"/>
                </a:lnTo>
                <a:lnTo>
                  <a:pt x="2589792" y="81999"/>
                </a:lnTo>
                <a:lnTo>
                  <a:pt x="2589792" y="80779"/>
                </a:lnTo>
                <a:lnTo>
                  <a:pt x="2584688" y="80779"/>
                </a:lnTo>
                <a:lnTo>
                  <a:pt x="2569568" y="73029"/>
                </a:lnTo>
                <a:close/>
              </a:path>
              <a:path w="2610484" h="146685">
                <a:moveTo>
                  <a:pt x="57930" y="64060"/>
                </a:moveTo>
                <a:lnTo>
                  <a:pt x="20210" y="64060"/>
                </a:lnTo>
                <a:lnTo>
                  <a:pt x="20210" y="81999"/>
                </a:lnTo>
                <a:lnTo>
                  <a:pt x="57936" y="81999"/>
                </a:lnTo>
                <a:lnTo>
                  <a:pt x="55556" y="80779"/>
                </a:lnTo>
                <a:lnTo>
                  <a:pt x="25314" y="80779"/>
                </a:lnTo>
                <a:lnTo>
                  <a:pt x="25314" y="65280"/>
                </a:lnTo>
                <a:lnTo>
                  <a:pt x="55550" y="65280"/>
                </a:lnTo>
                <a:lnTo>
                  <a:pt x="57930" y="64060"/>
                </a:lnTo>
                <a:close/>
              </a:path>
              <a:path w="2610484" h="146685">
                <a:moveTo>
                  <a:pt x="2552071" y="64060"/>
                </a:moveTo>
                <a:lnTo>
                  <a:pt x="57930" y="64060"/>
                </a:lnTo>
                <a:lnTo>
                  <a:pt x="40433" y="73029"/>
                </a:lnTo>
                <a:lnTo>
                  <a:pt x="57936" y="81999"/>
                </a:lnTo>
                <a:lnTo>
                  <a:pt x="2552066" y="81999"/>
                </a:lnTo>
                <a:lnTo>
                  <a:pt x="2569568" y="73029"/>
                </a:lnTo>
                <a:lnTo>
                  <a:pt x="2552071" y="64060"/>
                </a:lnTo>
                <a:close/>
              </a:path>
              <a:path w="2610484" h="146685">
                <a:moveTo>
                  <a:pt x="2592505" y="64060"/>
                </a:moveTo>
                <a:lnTo>
                  <a:pt x="2589792" y="64060"/>
                </a:lnTo>
                <a:lnTo>
                  <a:pt x="2589792" y="81999"/>
                </a:lnTo>
                <a:lnTo>
                  <a:pt x="2592505" y="81999"/>
                </a:lnTo>
                <a:lnTo>
                  <a:pt x="2610002" y="73030"/>
                </a:lnTo>
                <a:lnTo>
                  <a:pt x="2592505" y="64060"/>
                </a:lnTo>
                <a:close/>
              </a:path>
              <a:path w="2610484" h="146685">
                <a:moveTo>
                  <a:pt x="25314" y="65280"/>
                </a:moveTo>
                <a:lnTo>
                  <a:pt x="25314" y="80779"/>
                </a:lnTo>
                <a:lnTo>
                  <a:pt x="40433" y="73029"/>
                </a:lnTo>
                <a:lnTo>
                  <a:pt x="25314" y="65280"/>
                </a:lnTo>
                <a:close/>
              </a:path>
              <a:path w="2610484" h="146685">
                <a:moveTo>
                  <a:pt x="40433" y="73029"/>
                </a:moveTo>
                <a:lnTo>
                  <a:pt x="25314" y="80779"/>
                </a:lnTo>
                <a:lnTo>
                  <a:pt x="55556" y="80779"/>
                </a:lnTo>
                <a:lnTo>
                  <a:pt x="40433" y="73029"/>
                </a:lnTo>
                <a:close/>
              </a:path>
              <a:path w="2610484" h="146685">
                <a:moveTo>
                  <a:pt x="2584688" y="65280"/>
                </a:moveTo>
                <a:lnTo>
                  <a:pt x="2569569" y="73029"/>
                </a:lnTo>
                <a:lnTo>
                  <a:pt x="2584688" y="80779"/>
                </a:lnTo>
                <a:lnTo>
                  <a:pt x="2584688" y="65280"/>
                </a:lnTo>
                <a:close/>
              </a:path>
              <a:path w="2610484" h="146685">
                <a:moveTo>
                  <a:pt x="2589792" y="65280"/>
                </a:moveTo>
                <a:lnTo>
                  <a:pt x="2584688" y="65280"/>
                </a:lnTo>
                <a:lnTo>
                  <a:pt x="2584688" y="80779"/>
                </a:lnTo>
                <a:lnTo>
                  <a:pt x="2589792" y="80779"/>
                </a:lnTo>
                <a:lnTo>
                  <a:pt x="2589792" y="65280"/>
                </a:lnTo>
                <a:close/>
              </a:path>
              <a:path w="2610484" h="146685">
                <a:moveTo>
                  <a:pt x="2467509" y="0"/>
                </a:moveTo>
                <a:lnTo>
                  <a:pt x="2461384" y="1453"/>
                </a:lnTo>
                <a:lnTo>
                  <a:pt x="2455668" y="10010"/>
                </a:lnTo>
                <a:lnTo>
                  <a:pt x="2457301" y="15499"/>
                </a:lnTo>
                <a:lnTo>
                  <a:pt x="2569569" y="73029"/>
                </a:lnTo>
                <a:lnTo>
                  <a:pt x="2584688" y="65280"/>
                </a:lnTo>
                <a:lnTo>
                  <a:pt x="2589792" y="65280"/>
                </a:lnTo>
                <a:lnTo>
                  <a:pt x="2589792" y="64060"/>
                </a:lnTo>
                <a:lnTo>
                  <a:pt x="2592505" y="64060"/>
                </a:lnTo>
                <a:lnTo>
                  <a:pt x="2467509" y="0"/>
                </a:lnTo>
                <a:close/>
              </a:path>
              <a:path w="2610484" h="146685">
                <a:moveTo>
                  <a:pt x="55550" y="65280"/>
                </a:moveTo>
                <a:lnTo>
                  <a:pt x="25314" y="65280"/>
                </a:lnTo>
                <a:lnTo>
                  <a:pt x="40433" y="73029"/>
                </a:lnTo>
                <a:lnTo>
                  <a:pt x="55550" y="652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662244" y="5233153"/>
            <a:ext cx="612437" cy="294918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2796937" y="5210550"/>
            <a:ext cx="113664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85" dirty="0">
                <a:latin typeface="Calibri"/>
                <a:cs typeface="Calibri"/>
              </a:rPr>
              <a:t>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5376566" y="5665844"/>
            <a:ext cx="404208" cy="243254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5512280" y="5642811"/>
            <a:ext cx="169545" cy="2641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790" dirty="0">
                <a:latin typeface="Cambria Math"/>
                <a:cs typeface="Cambria Math"/>
              </a:rPr>
              <a:t> </a:t>
            </a:r>
            <a:endParaRPr sz="1550">
              <a:latin typeface="Cambria Math"/>
              <a:cs typeface="Cambria Math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4408915" y="3467335"/>
            <a:ext cx="152400" cy="103505"/>
          </a:xfrm>
          <a:custGeom>
            <a:avLst/>
            <a:gdLst/>
            <a:ahLst/>
            <a:cxnLst/>
            <a:rect l="l" t="t" r="r" b="b"/>
            <a:pathLst>
              <a:path w="152400" h="103504">
                <a:moveTo>
                  <a:pt x="152088" y="0"/>
                </a:moveTo>
                <a:lnTo>
                  <a:pt x="0" y="103149"/>
                </a:lnTo>
              </a:path>
            </a:pathLst>
          </a:custGeom>
          <a:ln w="18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311946" y="3766021"/>
            <a:ext cx="152400" cy="103505"/>
          </a:xfrm>
          <a:custGeom>
            <a:avLst/>
            <a:gdLst/>
            <a:ahLst/>
            <a:cxnLst/>
            <a:rect l="l" t="t" r="r" b="b"/>
            <a:pathLst>
              <a:path w="152400" h="103504">
                <a:moveTo>
                  <a:pt x="152088" y="0"/>
                </a:moveTo>
                <a:lnTo>
                  <a:pt x="0" y="103149"/>
                </a:lnTo>
              </a:path>
            </a:pathLst>
          </a:custGeom>
          <a:ln w="18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275199" y="4021653"/>
            <a:ext cx="152400" cy="103505"/>
          </a:xfrm>
          <a:custGeom>
            <a:avLst/>
            <a:gdLst/>
            <a:ahLst/>
            <a:cxnLst/>
            <a:rect l="l" t="t" r="r" b="b"/>
            <a:pathLst>
              <a:path w="152400" h="103504">
                <a:moveTo>
                  <a:pt x="152088" y="0"/>
                </a:moveTo>
                <a:lnTo>
                  <a:pt x="0" y="103149"/>
                </a:lnTo>
              </a:path>
            </a:pathLst>
          </a:custGeom>
          <a:ln w="18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284386" y="4268316"/>
            <a:ext cx="152400" cy="103505"/>
          </a:xfrm>
          <a:custGeom>
            <a:avLst/>
            <a:gdLst/>
            <a:ahLst/>
            <a:cxnLst/>
            <a:rect l="l" t="t" r="r" b="b"/>
            <a:pathLst>
              <a:path w="152400" h="103504">
                <a:moveTo>
                  <a:pt x="152088" y="0"/>
                </a:moveTo>
                <a:lnTo>
                  <a:pt x="0" y="103149"/>
                </a:lnTo>
              </a:path>
            </a:pathLst>
          </a:custGeom>
          <a:ln w="18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305822" y="4586753"/>
            <a:ext cx="152400" cy="103505"/>
          </a:xfrm>
          <a:custGeom>
            <a:avLst/>
            <a:gdLst/>
            <a:ahLst/>
            <a:cxnLst/>
            <a:rect l="l" t="t" r="r" b="b"/>
            <a:pathLst>
              <a:path w="152400" h="103504">
                <a:moveTo>
                  <a:pt x="152088" y="0"/>
                </a:moveTo>
                <a:lnTo>
                  <a:pt x="0" y="103149"/>
                </a:lnTo>
              </a:path>
            </a:pathLst>
          </a:custGeom>
          <a:ln w="18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338485" y="4863894"/>
            <a:ext cx="152400" cy="103505"/>
          </a:xfrm>
          <a:custGeom>
            <a:avLst/>
            <a:gdLst/>
            <a:ahLst/>
            <a:cxnLst/>
            <a:rect l="l" t="t" r="r" b="b"/>
            <a:pathLst>
              <a:path w="152400" h="103504">
                <a:moveTo>
                  <a:pt x="152088" y="0"/>
                </a:moveTo>
                <a:lnTo>
                  <a:pt x="0" y="103149"/>
                </a:lnTo>
              </a:path>
            </a:pathLst>
          </a:custGeom>
          <a:ln w="18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421164" y="5151817"/>
            <a:ext cx="152400" cy="103505"/>
          </a:xfrm>
          <a:custGeom>
            <a:avLst/>
            <a:gdLst/>
            <a:ahLst/>
            <a:cxnLst/>
            <a:rect l="l" t="t" r="r" b="b"/>
            <a:pathLst>
              <a:path w="152400" h="103504">
                <a:moveTo>
                  <a:pt x="152088" y="0"/>
                </a:moveTo>
                <a:lnTo>
                  <a:pt x="0" y="103149"/>
                </a:lnTo>
              </a:path>
            </a:pathLst>
          </a:custGeom>
          <a:ln w="18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510740"/>
            <a:ext cx="7526020" cy="485521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libri"/>
                <a:cs typeface="Calibri"/>
              </a:rPr>
              <a:t>By </a:t>
            </a:r>
            <a:r>
              <a:rPr sz="3200" spc="-5" dirty="0">
                <a:latin typeface="Calibri"/>
                <a:cs typeface="Calibri"/>
              </a:rPr>
              <a:t>using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reflection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law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mbria Math"/>
                <a:cs typeface="Cambria Math"/>
              </a:rPr>
              <a:t>𝜑 =</a:t>
            </a:r>
            <a:r>
              <a:rPr sz="3200" spc="-290" dirty="0">
                <a:latin typeface="Cambria Math"/>
                <a:cs typeface="Cambria Math"/>
              </a:rPr>
              <a:t> </a:t>
            </a:r>
            <a:r>
              <a:rPr sz="3200" spc="110" dirty="0">
                <a:latin typeface="Cambria Math"/>
                <a:cs typeface="Cambria Math"/>
              </a:rPr>
              <a:t>𝜑</a:t>
            </a:r>
            <a:r>
              <a:rPr sz="3525" spc="472" baseline="28368" dirty="0">
                <a:latin typeface="Cambria Math"/>
                <a:cs typeface="Cambria Math"/>
              </a:rPr>
              <a:t> </a:t>
            </a:r>
            <a:endParaRPr sz="3525" baseline="28368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External </a:t>
            </a:r>
            <a:r>
              <a:rPr sz="3200" dirty="0">
                <a:latin typeface="Calibri"/>
                <a:cs typeface="Calibri"/>
              </a:rPr>
              <a:t>angle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triangle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pca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mbria Math"/>
                <a:cs typeface="Cambria Math"/>
              </a:rPr>
              <a:t>𝜑 = 𝑢 + 𝜃</a:t>
            </a:r>
            <a:r>
              <a:rPr sz="3200" spc="8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(1)</a:t>
            </a:r>
            <a:endParaRPr sz="32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  <a:tab pos="835660" algn="l"/>
                <a:tab pos="2677160" algn="l"/>
                <a:tab pos="3220720" algn="l"/>
                <a:tab pos="3743960" algn="l"/>
              </a:tabLst>
            </a:pPr>
            <a:r>
              <a:rPr sz="3200" spc="80" dirty="0">
                <a:latin typeface="Cambria Math"/>
                <a:cs typeface="Cambria Math"/>
              </a:rPr>
              <a:t>𝑢</a:t>
            </a:r>
            <a:r>
              <a:rPr sz="4800" spc="120" baseline="20833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= </a:t>
            </a:r>
            <a:r>
              <a:rPr sz="3200" spc="110" dirty="0">
                <a:latin typeface="Cambria Math"/>
                <a:cs typeface="Cambria Math"/>
              </a:rPr>
              <a:t>𝜑</a:t>
            </a:r>
            <a:r>
              <a:rPr sz="4800" spc="165" baseline="20833" dirty="0">
                <a:latin typeface="Cambria Math"/>
                <a:cs typeface="Cambria Math"/>
              </a:rPr>
              <a:t> </a:t>
            </a:r>
            <a:r>
              <a:rPr sz="4800" spc="480" baseline="20833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+</a:t>
            </a:r>
            <a:r>
              <a:rPr sz="3200" spc="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𝜃	→	</a:t>
            </a:r>
            <a:r>
              <a:rPr sz="3200" spc="95" dirty="0">
                <a:latin typeface="Cambria Math"/>
                <a:cs typeface="Cambria Math"/>
              </a:rPr>
              <a:t>𝜑</a:t>
            </a:r>
            <a:r>
              <a:rPr sz="4800" spc="142" baseline="20833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= </a:t>
            </a:r>
            <a:r>
              <a:rPr sz="3200" spc="80" dirty="0">
                <a:latin typeface="Cambria Math"/>
                <a:cs typeface="Cambria Math"/>
              </a:rPr>
              <a:t>𝑢 </a:t>
            </a:r>
            <a:r>
              <a:rPr sz="3200" dirty="0">
                <a:latin typeface="Cambria Math"/>
                <a:cs typeface="Cambria Math"/>
              </a:rPr>
              <a:t>𝜃</a:t>
            </a:r>
            <a:r>
              <a:rPr sz="3200" spc="204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(2)</a:t>
            </a:r>
            <a:endParaRPr sz="32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mbria Math"/>
                <a:cs typeface="Cambria Math"/>
              </a:rPr>
              <a:t>𝑢 + 𝜃 = </a:t>
            </a:r>
            <a:r>
              <a:rPr sz="3200" spc="80" dirty="0">
                <a:latin typeface="Cambria Math"/>
                <a:cs typeface="Cambria Math"/>
              </a:rPr>
              <a:t>𝑢</a:t>
            </a:r>
            <a:r>
              <a:rPr sz="3200" spc="74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𝜃</a:t>
            </a:r>
            <a:endParaRPr sz="32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  <a:tab pos="1562735" algn="l"/>
              </a:tabLst>
            </a:pPr>
            <a:r>
              <a:rPr sz="3200" dirty="0">
                <a:latin typeface="Cambria Math"/>
                <a:cs typeface="Cambria Math"/>
              </a:rPr>
              <a:t>𝑢    </a:t>
            </a:r>
            <a:r>
              <a:rPr sz="3200" spc="360" dirty="0">
                <a:latin typeface="Cambria Math"/>
                <a:cs typeface="Cambria Math"/>
              </a:rPr>
              <a:t> </a:t>
            </a:r>
            <a:r>
              <a:rPr sz="3200" spc="80" dirty="0">
                <a:latin typeface="Cambria Math"/>
                <a:cs typeface="Cambria Math"/>
              </a:rPr>
              <a:t>𝑢</a:t>
            </a:r>
            <a:r>
              <a:rPr sz="4800" spc="120" baseline="20833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= 2𝜃</a:t>
            </a:r>
            <a:r>
              <a:rPr sz="3200" spc="10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(3)</a:t>
            </a:r>
            <a:endParaRPr sz="32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891539" y="1828800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347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41119" y="1828800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5940" y="1393727"/>
            <a:ext cx="1633220" cy="70929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65"/>
              </a:spcBef>
              <a:buSzPct val="137500"/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600" spc="40" dirty="0">
                <a:latin typeface="Cambria Math"/>
                <a:cs typeface="Cambria Math"/>
              </a:rPr>
              <a:t>1 </a:t>
            </a:r>
            <a:r>
              <a:rPr sz="3300" spc="-7" baseline="-32828" dirty="0">
                <a:latin typeface="Cambria Math"/>
                <a:cs typeface="Cambria Math"/>
              </a:rPr>
              <a:t>+ </a:t>
            </a:r>
            <a:r>
              <a:rPr sz="1600" spc="40" dirty="0">
                <a:latin typeface="Cambria Math"/>
                <a:cs typeface="Cambria Math"/>
              </a:rPr>
              <a:t>1 </a:t>
            </a:r>
            <a:r>
              <a:rPr sz="3300" spc="-7" baseline="-32828" dirty="0">
                <a:latin typeface="Cambria Math"/>
                <a:cs typeface="Cambria Math"/>
              </a:rPr>
              <a:t>=</a:t>
            </a:r>
            <a:r>
              <a:rPr sz="3300" spc="15" baseline="-32828" dirty="0">
                <a:latin typeface="Cambria Math"/>
                <a:cs typeface="Cambria Math"/>
              </a:rPr>
              <a:t> </a:t>
            </a:r>
            <a:r>
              <a:rPr sz="1600" dirty="0">
                <a:latin typeface="Cambria Math"/>
                <a:cs typeface="Cambria Math"/>
              </a:rPr>
              <a:t>−2</a:t>
            </a:r>
            <a:endParaRPr sz="160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350"/>
              </a:spcBef>
              <a:tabLst>
                <a:tab pos="805180" algn="l"/>
                <a:tab pos="1416050" algn="l"/>
              </a:tabLst>
            </a:pPr>
            <a:r>
              <a:rPr sz="1600" spc="40" dirty="0">
                <a:latin typeface="Cambria Math"/>
                <a:cs typeface="Cambria Math"/>
              </a:rPr>
              <a:t>𝑆	</a:t>
            </a:r>
            <a:r>
              <a:rPr sz="1600" spc="35" dirty="0">
                <a:latin typeface="Cambria Math"/>
                <a:cs typeface="Cambria Math"/>
              </a:rPr>
              <a:t>𝑆	𝑅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889760" y="1828800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>
                <a:moveTo>
                  <a:pt x="0" y="0"/>
                </a:moveTo>
                <a:lnTo>
                  <a:pt x="265175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685414" y="1616786"/>
            <a:ext cx="38322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240" dirty="0">
                <a:latin typeface="Cambria Math"/>
                <a:cs typeface="Cambria Math"/>
              </a:rPr>
              <a:t>𝑇𝑕𝑒 </a:t>
            </a:r>
            <a:r>
              <a:rPr sz="2200" spc="75" dirty="0">
                <a:latin typeface="Cambria Math"/>
                <a:cs typeface="Cambria Math"/>
              </a:rPr>
              <a:t>𝑆𝑝𝑕𝑒𝑟𝑖𝑐𝑎𝑙 </a:t>
            </a:r>
            <a:r>
              <a:rPr sz="2200" spc="-5" dirty="0">
                <a:latin typeface="Cambria Math"/>
                <a:cs typeface="Cambria Math"/>
              </a:rPr>
              <a:t>𝑚𝑖𝑟𝑟𝑜𝑟</a:t>
            </a:r>
            <a:r>
              <a:rPr sz="2200" spc="-14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𝑓𝑜𝑟𝑚𝑢𝑙𝑎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1539" y="3310128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347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41119" y="3310128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35940" y="2339467"/>
            <a:ext cx="7905750" cy="3385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  <a:tab pos="3180080" algn="l"/>
              </a:tabLst>
            </a:pPr>
            <a:r>
              <a:rPr sz="2200" spc="-15" dirty="0">
                <a:latin typeface="Calibri"/>
                <a:cs typeface="Calibri"/>
              </a:rPr>
              <a:t>For </a:t>
            </a:r>
            <a:r>
              <a:rPr sz="2200" spc="-10" dirty="0">
                <a:latin typeface="Calibri"/>
                <a:cs typeface="Calibri"/>
              </a:rPr>
              <a:t>plane mirror </a:t>
            </a:r>
            <a:r>
              <a:rPr sz="2200" spc="-5" dirty="0">
                <a:latin typeface="Cambria Math"/>
                <a:cs typeface="Cambria Math"/>
              </a:rPr>
              <a:t>𝑅</a:t>
            </a:r>
            <a:r>
              <a:rPr sz="2200" spc="254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spc="12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∞	</a:t>
            </a:r>
            <a:r>
              <a:rPr sz="2200" spc="-5" dirty="0">
                <a:latin typeface="Calibri"/>
                <a:cs typeface="Calibri"/>
              </a:rPr>
              <a:t>then the </a:t>
            </a:r>
            <a:r>
              <a:rPr sz="2200" spc="-10" dirty="0">
                <a:latin typeface="Calibri"/>
                <a:cs typeface="Calibri"/>
              </a:rPr>
              <a:t>mirror formula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became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ts val="2170"/>
              </a:lnSpc>
              <a:spcBef>
                <a:spcPts val="5"/>
              </a:spcBef>
              <a:buSzPct val="137500"/>
              <a:buFont typeface="Arial"/>
              <a:buChar char="•"/>
              <a:tabLst>
                <a:tab pos="355600" algn="l"/>
                <a:tab pos="356235" algn="l"/>
                <a:tab pos="1979930" algn="l"/>
                <a:tab pos="2414905" algn="l"/>
              </a:tabLst>
            </a:pPr>
            <a:r>
              <a:rPr sz="2400" spc="67" baseline="45138" dirty="0">
                <a:latin typeface="Cambria Math"/>
                <a:cs typeface="Cambria Math"/>
              </a:rPr>
              <a:t>1 </a:t>
            </a:r>
            <a:r>
              <a:rPr sz="2200" spc="-5" dirty="0">
                <a:latin typeface="Cambria Math"/>
                <a:cs typeface="Cambria Math"/>
              </a:rPr>
              <a:t>+  </a:t>
            </a:r>
            <a:r>
              <a:rPr sz="2400" spc="67" baseline="45138" dirty="0">
                <a:latin typeface="Cambria Math"/>
                <a:cs typeface="Cambria Math"/>
              </a:rPr>
              <a:t>1</a:t>
            </a:r>
            <a:r>
              <a:rPr sz="2400" spc="607" baseline="45138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spc="12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∞	→	𝑠 =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𝑠</a:t>
            </a:r>
            <a:r>
              <a:rPr sz="2200" spc="75" dirty="0">
                <a:latin typeface="Cambria Math"/>
                <a:cs typeface="Cambria Math"/>
              </a:rPr>
              <a:t> </a:t>
            </a:r>
            <a:endParaRPr sz="2200">
              <a:latin typeface="Cambria Math"/>
              <a:cs typeface="Cambria Math"/>
            </a:endParaRPr>
          </a:p>
          <a:p>
            <a:pPr marL="355600">
              <a:lnSpc>
                <a:spcPts val="1450"/>
              </a:lnSpc>
              <a:tabLst>
                <a:tab pos="805180" algn="l"/>
              </a:tabLst>
            </a:pPr>
            <a:r>
              <a:rPr sz="1600" spc="40" dirty="0">
                <a:latin typeface="Cambria Math"/>
                <a:cs typeface="Cambria Math"/>
              </a:rPr>
              <a:t>𝑆	</a:t>
            </a:r>
            <a:r>
              <a:rPr sz="1600" spc="35" dirty="0">
                <a:latin typeface="Cambria Math"/>
                <a:cs typeface="Cambria Math"/>
              </a:rPr>
              <a:t>𝑆</a:t>
            </a:r>
            <a:r>
              <a:rPr sz="1600" spc="220" dirty="0">
                <a:latin typeface="Cambria Math"/>
                <a:cs typeface="Cambria Math"/>
              </a:rPr>
              <a:t> </a:t>
            </a:r>
            <a:endParaRPr sz="16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0" dirty="0">
                <a:latin typeface="Calibri"/>
                <a:cs typeface="Calibri"/>
              </a:rPr>
              <a:t>Notes: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ts val="2375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Calibri"/>
                <a:cs typeface="Calibri"/>
              </a:rPr>
              <a:t>Plane </a:t>
            </a:r>
            <a:r>
              <a:rPr sz="2200" spc="-10" dirty="0">
                <a:latin typeface="Calibri"/>
                <a:cs typeface="Calibri"/>
              </a:rPr>
              <a:t>mirror: </a:t>
            </a:r>
            <a:r>
              <a:rPr sz="2200" spc="-5" dirty="0">
                <a:latin typeface="Calibri"/>
                <a:cs typeface="Calibri"/>
              </a:rPr>
              <a:t>if </a:t>
            </a:r>
            <a:r>
              <a:rPr sz="2200" spc="-10" dirty="0">
                <a:latin typeface="Calibri"/>
                <a:cs typeface="Calibri"/>
              </a:rPr>
              <a:t>real object </a:t>
            </a:r>
            <a:r>
              <a:rPr sz="2200" spc="-5" dirty="0">
                <a:latin typeface="Calibri"/>
                <a:cs typeface="Calibri"/>
              </a:rPr>
              <a:t>it has virtual </a:t>
            </a:r>
            <a:r>
              <a:rPr sz="2200" spc="-10" dirty="0">
                <a:latin typeface="Calibri"/>
                <a:cs typeface="Calibri"/>
              </a:rPr>
              <a:t>image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spc="-10" dirty="0">
                <a:latin typeface="Calibri"/>
                <a:cs typeface="Calibri"/>
              </a:rPr>
              <a:t>erect </a:t>
            </a:r>
            <a:r>
              <a:rPr sz="2200" spc="-5" dirty="0">
                <a:latin typeface="Calibri"/>
                <a:cs typeface="Calibri"/>
              </a:rPr>
              <a:t>with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375"/>
              </a:lnSpc>
            </a:pPr>
            <a:r>
              <a:rPr sz="2200" spc="-5" dirty="0">
                <a:latin typeface="Calibri"/>
                <a:cs typeface="Calibri"/>
              </a:rPr>
              <a:t>same </a:t>
            </a:r>
            <a:r>
              <a:rPr sz="2200" spc="-20" dirty="0">
                <a:latin typeface="Calibri"/>
                <a:cs typeface="Calibri"/>
              </a:rPr>
              <a:t>size </a:t>
            </a:r>
            <a:r>
              <a:rPr sz="2200" spc="-15" dirty="0">
                <a:latin typeface="Calibri"/>
                <a:cs typeface="Calibri"/>
              </a:rPr>
              <a:t>to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object.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20" dirty="0">
                <a:latin typeface="Calibri"/>
                <a:cs typeface="Calibri"/>
              </a:rPr>
              <a:t>Convex </a:t>
            </a:r>
            <a:r>
              <a:rPr sz="2200" spc="-10" dirty="0">
                <a:latin typeface="Calibri"/>
                <a:cs typeface="Calibri"/>
              </a:rPr>
              <a:t>mirror: </a:t>
            </a:r>
            <a:r>
              <a:rPr sz="2200" spc="-5" dirty="0">
                <a:latin typeface="Calibri"/>
                <a:cs typeface="Calibri"/>
              </a:rPr>
              <a:t>if </a:t>
            </a:r>
            <a:r>
              <a:rPr sz="2200" spc="-10" dirty="0">
                <a:latin typeface="Calibri"/>
                <a:cs typeface="Calibri"/>
              </a:rPr>
              <a:t>real object </a:t>
            </a:r>
            <a:r>
              <a:rPr sz="2200" spc="-5" dirty="0">
                <a:latin typeface="Calibri"/>
                <a:cs typeface="Calibri"/>
              </a:rPr>
              <a:t>it </a:t>
            </a:r>
            <a:r>
              <a:rPr sz="2200" spc="-10" dirty="0">
                <a:latin typeface="Calibri"/>
                <a:cs typeface="Calibri"/>
              </a:rPr>
              <a:t>has </a:t>
            </a:r>
            <a:r>
              <a:rPr sz="2200" spc="-5" dirty="0">
                <a:latin typeface="Calibri"/>
                <a:cs typeface="Calibri"/>
              </a:rPr>
              <a:t>virtual, </a:t>
            </a:r>
            <a:r>
              <a:rPr sz="2200" spc="-10" dirty="0">
                <a:latin typeface="Calibri"/>
                <a:cs typeface="Calibri"/>
              </a:rPr>
              <a:t>erect, miniature</a:t>
            </a:r>
            <a:r>
              <a:rPr sz="2200" spc="1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image.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ts val="2375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5" dirty="0">
                <a:latin typeface="Calibri"/>
                <a:cs typeface="Calibri"/>
              </a:rPr>
              <a:t>Concave </a:t>
            </a:r>
            <a:r>
              <a:rPr sz="2200" spc="-10" dirty="0">
                <a:latin typeface="Calibri"/>
                <a:cs typeface="Calibri"/>
              </a:rPr>
              <a:t>mirror: </a:t>
            </a:r>
            <a:r>
              <a:rPr sz="2200" spc="-5" dirty="0">
                <a:latin typeface="Calibri"/>
                <a:cs typeface="Calibri"/>
              </a:rPr>
              <a:t>if </a:t>
            </a:r>
            <a:r>
              <a:rPr sz="2200" spc="-10" dirty="0">
                <a:latin typeface="Calibri"/>
                <a:cs typeface="Calibri"/>
              </a:rPr>
              <a:t>real </a:t>
            </a:r>
            <a:r>
              <a:rPr sz="2200" spc="-5" dirty="0">
                <a:latin typeface="Calibri"/>
                <a:cs typeface="Calibri"/>
              </a:rPr>
              <a:t>object it </a:t>
            </a:r>
            <a:r>
              <a:rPr sz="2200" spc="-10" dirty="0">
                <a:latin typeface="Calibri"/>
                <a:cs typeface="Calibri"/>
              </a:rPr>
              <a:t>has real </a:t>
            </a:r>
            <a:r>
              <a:rPr sz="2200" spc="-5" dirty="0">
                <a:latin typeface="Calibri"/>
                <a:cs typeface="Calibri"/>
              </a:rPr>
              <a:t>virtual </a:t>
            </a:r>
            <a:r>
              <a:rPr sz="2200" spc="-10" dirty="0">
                <a:latin typeface="Calibri"/>
                <a:cs typeface="Calibri"/>
              </a:rPr>
              <a:t>image, miniature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or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375"/>
              </a:lnSpc>
              <a:tabLst>
                <a:tab pos="3080385" algn="l"/>
              </a:tabLst>
            </a:pPr>
            <a:r>
              <a:rPr sz="2200" dirty="0">
                <a:latin typeface="Calibri"/>
                <a:cs typeface="Calibri"/>
              </a:rPr>
              <a:t>magnifying,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erect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or	</a:t>
            </a:r>
            <a:r>
              <a:rPr sz="2200" spc="-15" dirty="0">
                <a:latin typeface="Calibri"/>
                <a:cs typeface="Calibri"/>
              </a:rPr>
              <a:t>inverted </a:t>
            </a:r>
            <a:r>
              <a:rPr sz="2200" spc="-10" dirty="0">
                <a:latin typeface="Calibri"/>
                <a:cs typeface="Calibri"/>
              </a:rPr>
              <a:t>depending </a:t>
            </a:r>
            <a:r>
              <a:rPr sz="2200" dirty="0">
                <a:latin typeface="Calibri"/>
                <a:cs typeface="Calibri"/>
              </a:rPr>
              <a:t>on </a:t>
            </a:r>
            <a:r>
              <a:rPr sz="2200" spc="-5" dirty="0">
                <a:latin typeface="Calibri"/>
                <a:cs typeface="Calibri"/>
              </a:rPr>
              <a:t>object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position.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Seven(Spherical Mirrors)</a:t>
            </a:r>
            <a:endParaRPr spc="-20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537538"/>
            <a:ext cx="5780405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Gaussian formula </a:t>
            </a:r>
            <a:r>
              <a:rPr sz="27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 </a:t>
            </a:r>
            <a:r>
              <a:rPr sz="27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spherical</a:t>
            </a:r>
            <a:r>
              <a:rPr sz="27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7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mirror</a:t>
            </a:r>
            <a:r>
              <a:rPr sz="2700" spc="-10" dirty="0">
                <a:latin typeface="Calibri"/>
                <a:cs typeface="Calibri"/>
              </a:rPr>
              <a:t>: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1539" y="3227070"/>
            <a:ext cx="144780" cy="0"/>
          </a:xfrm>
          <a:custGeom>
            <a:avLst/>
            <a:gdLst/>
            <a:ahLst/>
            <a:cxnLst/>
            <a:rect l="l" t="t" r="r" b="b"/>
            <a:pathLst>
              <a:path w="144780">
                <a:moveTo>
                  <a:pt x="0" y="0"/>
                </a:moveTo>
                <a:lnTo>
                  <a:pt x="14478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4752" y="322707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311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9144" y="2767660"/>
            <a:ext cx="1561465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70585" algn="l"/>
              </a:tabLst>
            </a:pPr>
            <a:r>
              <a:rPr sz="1950" spc="55" dirty="0">
                <a:latin typeface="Cambria Math"/>
                <a:cs typeface="Cambria Math"/>
              </a:rPr>
              <a:t>1</a:t>
            </a:r>
            <a:r>
              <a:rPr sz="1950" spc="170" dirty="0">
                <a:latin typeface="Cambria Math"/>
                <a:cs typeface="Cambria Math"/>
              </a:rPr>
              <a:t> </a:t>
            </a:r>
            <a:r>
              <a:rPr sz="4050" baseline="-32921" dirty="0">
                <a:latin typeface="Cambria Math"/>
                <a:cs typeface="Cambria Math"/>
              </a:rPr>
              <a:t>+</a:t>
            </a:r>
            <a:r>
              <a:rPr sz="4050" spc="382" baseline="-32921" dirty="0">
                <a:latin typeface="Cambria Math"/>
                <a:cs typeface="Cambria Math"/>
              </a:rPr>
              <a:t> </a:t>
            </a:r>
            <a:r>
              <a:rPr sz="1950" spc="55" dirty="0">
                <a:latin typeface="Cambria Math"/>
                <a:cs typeface="Cambria Math"/>
              </a:rPr>
              <a:t>1	</a:t>
            </a:r>
            <a:r>
              <a:rPr sz="4050" baseline="-32921" dirty="0">
                <a:latin typeface="Cambria Math"/>
                <a:cs typeface="Cambria Math"/>
              </a:rPr>
              <a:t>=</a:t>
            </a:r>
            <a:r>
              <a:rPr sz="4050" spc="97" baseline="-32921" dirty="0">
                <a:latin typeface="Cambria Math"/>
                <a:cs typeface="Cambria Math"/>
              </a:rPr>
              <a:t> </a:t>
            </a:r>
            <a:r>
              <a:rPr sz="1950" spc="15" dirty="0">
                <a:latin typeface="Cambria Math"/>
                <a:cs typeface="Cambria Math"/>
              </a:rPr>
              <a:t>−2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00072" y="3227070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66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1539" y="4348734"/>
            <a:ext cx="231775" cy="0"/>
          </a:xfrm>
          <a:custGeom>
            <a:avLst/>
            <a:gdLst/>
            <a:ahLst/>
            <a:cxnLst/>
            <a:rect l="l" t="t" r="r" b="b"/>
            <a:pathLst>
              <a:path w="231775">
                <a:moveTo>
                  <a:pt x="0" y="0"/>
                </a:moveTo>
                <a:lnTo>
                  <a:pt x="231647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31619" y="4348734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6971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35123" y="4348734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66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5940" y="2360803"/>
            <a:ext cx="3973195" cy="283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latin typeface="Calibri"/>
                <a:cs typeface="Calibri"/>
              </a:rPr>
              <a:t>The </a:t>
            </a:r>
            <a:r>
              <a:rPr sz="2700" spc="-15" dirty="0">
                <a:latin typeface="Calibri"/>
                <a:cs typeface="Calibri"/>
              </a:rPr>
              <a:t>general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formula:</a:t>
            </a:r>
            <a:endParaRPr sz="2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3150">
              <a:latin typeface="Times New Roman"/>
              <a:cs typeface="Times New Roman"/>
            </a:endParaRPr>
          </a:p>
          <a:p>
            <a:pPr marL="364490" indent="-351790">
              <a:lnSpc>
                <a:spcPts val="2105"/>
              </a:lnSpc>
              <a:buSzPct val="138461"/>
              <a:buFont typeface="Arial"/>
              <a:buChar char="•"/>
              <a:tabLst>
                <a:tab pos="364490" algn="l"/>
                <a:tab pos="365125" algn="l"/>
                <a:tab pos="908685" algn="l"/>
                <a:tab pos="1641475" algn="l"/>
              </a:tabLst>
            </a:pPr>
            <a:r>
              <a:rPr sz="1950" spc="50" dirty="0">
                <a:latin typeface="Cambria Math"/>
                <a:cs typeface="Cambria Math"/>
              </a:rPr>
              <a:t>𝑠	</a:t>
            </a:r>
            <a:r>
              <a:rPr sz="1950" spc="45" dirty="0">
                <a:latin typeface="Cambria Math"/>
                <a:cs typeface="Cambria Math"/>
              </a:rPr>
              <a:t>𝑠	</a:t>
            </a:r>
            <a:r>
              <a:rPr sz="1950" spc="50" dirty="0">
                <a:latin typeface="Cambria Math"/>
                <a:cs typeface="Cambria Math"/>
              </a:rPr>
              <a:t>𝑅</a:t>
            </a:r>
            <a:endParaRPr sz="1950">
              <a:latin typeface="Cambria Math"/>
              <a:cs typeface="Cambria Math"/>
            </a:endParaRPr>
          </a:p>
          <a:p>
            <a:pPr marL="355600" indent="-342900">
              <a:lnSpc>
                <a:spcPts val="3005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dirty="0">
                <a:latin typeface="Calibri"/>
                <a:cs typeface="Calibri"/>
              </a:rPr>
              <a:t>When an </a:t>
            </a:r>
            <a:r>
              <a:rPr sz="2700" spc="-5" dirty="0">
                <a:latin typeface="Calibri"/>
                <a:cs typeface="Calibri"/>
              </a:rPr>
              <a:t>object </a:t>
            </a:r>
            <a:r>
              <a:rPr sz="2700" spc="-15" dirty="0">
                <a:latin typeface="Calibri"/>
                <a:cs typeface="Calibri"/>
              </a:rPr>
              <a:t>at</a:t>
            </a:r>
            <a:r>
              <a:rPr sz="2700" spc="-12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infinity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25"/>
              </a:spcBef>
            </a:pPr>
            <a:r>
              <a:rPr sz="27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sz="27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91539" y="5011673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6972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879144" y="3813835"/>
            <a:ext cx="1597025" cy="117602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695"/>
              </a:spcBef>
            </a:pPr>
            <a:r>
              <a:rPr sz="1950" spc="55" dirty="0">
                <a:latin typeface="Cambria Math"/>
                <a:cs typeface="Cambria Math"/>
              </a:rPr>
              <a:t>1 </a:t>
            </a:r>
            <a:r>
              <a:rPr sz="4050" baseline="-32921" dirty="0">
                <a:latin typeface="Cambria Math"/>
                <a:cs typeface="Cambria Math"/>
              </a:rPr>
              <a:t>+ </a:t>
            </a:r>
            <a:r>
              <a:rPr sz="1950" spc="55" dirty="0">
                <a:latin typeface="Cambria Math"/>
                <a:cs typeface="Cambria Math"/>
              </a:rPr>
              <a:t>1 </a:t>
            </a:r>
            <a:r>
              <a:rPr sz="4050" baseline="-32921" dirty="0">
                <a:latin typeface="Cambria Math"/>
                <a:cs typeface="Cambria Math"/>
              </a:rPr>
              <a:t>=</a:t>
            </a:r>
            <a:r>
              <a:rPr sz="4050" spc="-112" baseline="-32921" dirty="0">
                <a:latin typeface="Cambria Math"/>
                <a:cs typeface="Cambria Math"/>
              </a:rPr>
              <a:t> </a:t>
            </a:r>
            <a:r>
              <a:rPr sz="1950" spc="15" dirty="0">
                <a:latin typeface="Cambria Math"/>
                <a:cs typeface="Cambria Math"/>
              </a:rPr>
              <a:t>−2</a:t>
            </a:r>
            <a:endParaRPr sz="1950">
              <a:latin typeface="Cambria Math"/>
              <a:cs typeface="Cambria Math"/>
            </a:endParaRPr>
          </a:p>
          <a:p>
            <a:pPr marL="18415" marR="90170" indent="-6350">
              <a:lnSpc>
                <a:spcPct val="73800"/>
              </a:lnSpc>
              <a:spcBef>
                <a:spcPts val="1065"/>
              </a:spcBef>
              <a:tabLst>
                <a:tab pos="652145" algn="l"/>
                <a:tab pos="1333500" algn="l"/>
              </a:tabLst>
            </a:pPr>
            <a:r>
              <a:rPr sz="1950" spc="155" dirty="0">
                <a:latin typeface="Cambria Math"/>
                <a:cs typeface="Cambria Math"/>
              </a:rPr>
              <a:t>∞	</a:t>
            </a:r>
            <a:r>
              <a:rPr sz="1950" spc="195" dirty="0">
                <a:latin typeface="Cambria Math"/>
                <a:cs typeface="Cambria Math"/>
              </a:rPr>
              <a:t>𝑓	</a:t>
            </a:r>
            <a:r>
              <a:rPr sz="1950" spc="45" dirty="0">
                <a:latin typeface="Cambria Math"/>
                <a:cs typeface="Cambria Math"/>
              </a:rPr>
              <a:t>𝑅  </a:t>
            </a:r>
            <a:r>
              <a:rPr sz="1950" spc="55" dirty="0">
                <a:latin typeface="Cambria Math"/>
                <a:cs typeface="Cambria Math"/>
              </a:rPr>
              <a:t>1 </a:t>
            </a:r>
            <a:r>
              <a:rPr sz="4050" baseline="-32921" dirty="0">
                <a:latin typeface="Cambria Math"/>
                <a:cs typeface="Cambria Math"/>
              </a:rPr>
              <a:t>=</a:t>
            </a:r>
            <a:r>
              <a:rPr sz="4050" spc="-67" baseline="-32921" dirty="0">
                <a:latin typeface="Cambria Math"/>
                <a:cs typeface="Cambria Math"/>
              </a:rPr>
              <a:t> </a:t>
            </a:r>
            <a:r>
              <a:rPr sz="1950" spc="15" dirty="0">
                <a:latin typeface="Cambria Math"/>
                <a:cs typeface="Cambria Math"/>
              </a:rPr>
              <a:t>−2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495044" y="5011673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66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35940" y="5477967"/>
            <a:ext cx="14605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91539" y="5735573"/>
            <a:ext cx="144780" cy="0"/>
          </a:xfrm>
          <a:custGeom>
            <a:avLst/>
            <a:gdLst/>
            <a:ahLst/>
            <a:cxnLst/>
            <a:rect l="l" t="t" r="r" b="b"/>
            <a:pathLst>
              <a:path w="144780">
                <a:moveTo>
                  <a:pt x="0" y="0"/>
                </a:moveTo>
                <a:lnTo>
                  <a:pt x="144780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44752" y="5735573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076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79144" y="5019294"/>
            <a:ext cx="1401445" cy="10496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2175"/>
              </a:lnSpc>
              <a:spcBef>
                <a:spcPts val="114"/>
              </a:spcBef>
              <a:tabLst>
                <a:tab pos="693420" algn="l"/>
              </a:tabLst>
            </a:pPr>
            <a:r>
              <a:rPr sz="1950" spc="105" dirty="0">
                <a:latin typeface="Cambria Math"/>
                <a:cs typeface="Cambria Math"/>
              </a:rPr>
              <a:t>𝑓	</a:t>
            </a:r>
            <a:r>
              <a:rPr sz="1950" spc="50" dirty="0">
                <a:latin typeface="Cambria Math"/>
                <a:cs typeface="Cambria Math"/>
              </a:rPr>
              <a:t>𝑅</a:t>
            </a:r>
            <a:endParaRPr sz="1950">
              <a:latin typeface="Cambria Math"/>
              <a:cs typeface="Cambria Math"/>
            </a:endParaRPr>
          </a:p>
          <a:p>
            <a:pPr marL="12700">
              <a:lnSpc>
                <a:spcPts val="3075"/>
              </a:lnSpc>
              <a:tabLst>
                <a:tab pos="887094" algn="l"/>
              </a:tabLst>
            </a:pPr>
            <a:r>
              <a:rPr sz="1950" spc="55" dirty="0">
                <a:latin typeface="Cambria Math"/>
                <a:cs typeface="Cambria Math"/>
              </a:rPr>
              <a:t>1</a:t>
            </a:r>
            <a:r>
              <a:rPr sz="1950" spc="170" dirty="0">
                <a:latin typeface="Cambria Math"/>
                <a:cs typeface="Cambria Math"/>
              </a:rPr>
              <a:t> </a:t>
            </a:r>
            <a:r>
              <a:rPr sz="4050" baseline="-32921" dirty="0">
                <a:latin typeface="Cambria Math"/>
                <a:cs typeface="Cambria Math"/>
              </a:rPr>
              <a:t>+</a:t>
            </a:r>
            <a:r>
              <a:rPr sz="4050" spc="494" baseline="-32921" dirty="0">
                <a:latin typeface="Cambria Math"/>
                <a:cs typeface="Cambria Math"/>
              </a:rPr>
              <a:t> </a:t>
            </a:r>
            <a:r>
              <a:rPr sz="1950" spc="55" dirty="0">
                <a:latin typeface="Cambria Math"/>
                <a:cs typeface="Cambria Math"/>
              </a:rPr>
              <a:t>1	</a:t>
            </a:r>
            <a:r>
              <a:rPr sz="4050" baseline="-32921" dirty="0">
                <a:latin typeface="Cambria Math"/>
                <a:cs typeface="Cambria Math"/>
              </a:rPr>
              <a:t>=</a:t>
            </a:r>
            <a:r>
              <a:rPr sz="4050" spc="142" baseline="-32921" dirty="0">
                <a:latin typeface="Cambria Math"/>
                <a:cs typeface="Cambria Math"/>
              </a:rPr>
              <a:t> </a:t>
            </a:r>
            <a:r>
              <a:rPr sz="1950" spc="55" dirty="0">
                <a:latin typeface="Cambria Math"/>
                <a:cs typeface="Cambria Math"/>
              </a:rPr>
              <a:t>1</a:t>
            </a:r>
            <a:endParaRPr sz="195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  <a:tabLst>
                <a:tab pos="565785" algn="l"/>
                <a:tab pos="1237615" algn="l"/>
              </a:tabLst>
            </a:pPr>
            <a:r>
              <a:rPr sz="1950" spc="105" dirty="0">
                <a:latin typeface="Cambria Math"/>
                <a:cs typeface="Cambria Math"/>
              </a:rPr>
              <a:t>𝑆	𝑆</a:t>
            </a:r>
            <a:r>
              <a:rPr sz="1950" spc="270" dirty="0">
                <a:latin typeface="Cambria Math"/>
                <a:cs typeface="Cambria Math"/>
              </a:rPr>
              <a:t> 	</a:t>
            </a:r>
            <a:r>
              <a:rPr sz="1950" spc="195" dirty="0">
                <a:latin typeface="Cambria Math"/>
                <a:cs typeface="Cambria Math"/>
              </a:rPr>
              <a:t>𝑓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116835" y="5735573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6972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700654" y="5477967"/>
            <a:ext cx="553720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5" dirty="0">
                <a:latin typeface="Cambria Math"/>
                <a:cs typeface="Cambria Math"/>
              </a:rPr>
              <a:t>𝑖𝑠 </a:t>
            </a:r>
            <a:r>
              <a:rPr sz="2700" spc="300" dirty="0">
                <a:latin typeface="Cambria Math"/>
                <a:cs typeface="Cambria Math"/>
              </a:rPr>
              <a:t>𝑡𝑕𝑒 </a:t>
            </a:r>
            <a:r>
              <a:rPr sz="2700" spc="-5" dirty="0">
                <a:latin typeface="Cambria Math"/>
                <a:cs typeface="Cambria Math"/>
              </a:rPr>
              <a:t>𝑔𝑎𝑢𝑠𝑠𝑖𝑎𝑛 </a:t>
            </a:r>
            <a:r>
              <a:rPr sz="2700" dirty="0">
                <a:latin typeface="Cambria Math"/>
                <a:cs typeface="Cambria Math"/>
              </a:rPr>
              <a:t>𝑓𝑜𝑟𝑚𝑢𝑙𝑎 𝑓𝑜𝑟</a:t>
            </a:r>
            <a:r>
              <a:rPr sz="2700" spc="-40" dirty="0">
                <a:latin typeface="Cambria Math"/>
                <a:cs typeface="Cambria Math"/>
              </a:rPr>
              <a:t> </a:t>
            </a:r>
            <a:r>
              <a:rPr sz="2700" spc="-5" dirty="0">
                <a:latin typeface="Cambria Math"/>
                <a:cs typeface="Cambria Math"/>
              </a:rPr>
              <a:t>𝑚𝑖𝑟𝑟𝑜𝑟</a:t>
            </a:r>
            <a:endParaRPr sz="27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598</Words>
  <Application>Microsoft Office PowerPoint</Application>
  <PresentationFormat>On-screen Show (4:3)</PresentationFormat>
  <Paragraphs>134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Lecture Seven(Spherical Mirrors)</vt:lpstr>
      <vt:lpstr>Lecture Seven(Spherical Mirrors)</vt:lpstr>
      <vt:lpstr>Lecture Seven(Spherical Mirrors)</vt:lpstr>
      <vt:lpstr>Lecture Seven(Spherical Mirrors)</vt:lpstr>
      <vt:lpstr>Lecture Seven(Spherical Mirrors)</vt:lpstr>
      <vt:lpstr>Lecture Seven(Spherical Mirrors)</vt:lpstr>
      <vt:lpstr>Lecture Seven(Spherical Mirrors)</vt:lpstr>
      <vt:lpstr>Lecture Seven(Spherical Mirrors)</vt:lpstr>
      <vt:lpstr>Lecture Seven(Spherical Mirrors)</vt:lpstr>
      <vt:lpstr>Lecture Seven(Spherical Mirrors)</vt:lpstr>
      <vt:lpstr>Lecture Seven(Spherical Mirrors)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Seven(Spherical Mirrors)</dc:title>
  <dc:creator>sabah</dc:creator>
  <cp:lastModifiedBy>Nada</cp:lastModifiedBy>
  <cp:revision>1</cp:revision>
  <dcterms:created xsi:type="dcterms:W3CDTF">2018-11-29T18:49:02Z</dcterms:created>
  <dcterms:modified xsi:type="dcterms:W3CDTF">2018-11-29T18:54:40Z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2018-11-29T00:00:00Z</vt:filetime>
  </property>
</Properties>
</file>